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5" r:id="rId3"/>
    <p:sldId id="267" r:id="rId4"/>
    <p:sldId id="260" r:id="rId5"/>
    <p:sldId id="258" r:id="rId6"/>
    <p:sldId id="278" r:id="rId7"/>
    <p:sldId id="279" r:id="rId8"/>
    <p:sldId id="280" r:id="rId9"/>
    <p:sldId id="261" r:id="rId10"/>
    <p:sldId id="277" r:id="rId11"/>
    <p:sldId id="276" r:id="rId12"/>
    <p:sldId id="268" r:id="rId13"/>
    <p:sldId id="265" r:id="rId14"/>
    <p:sldId id="266" r:id="rId15"/>
    <p:sldId id="263" r:id="rId16"/>
    <p:sldId id="264" r:id="rId17"/>
    <p:sldId id="269" r:id="rId18"/>
    <p:sldId id="281" r:id="rId19"/>
    <p:sldId id="282" r:id="rId20"/>
    <p:sldId id="283" r:id="rId21"/>
    <p:sldId id="284" r:id="rId2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659BF-BA1C-4496-BE44-1E5234AA2C75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A0220-4200-4567-85BF-B0CA9D22FCB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142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90598BE-5FC2-438D-B144-51DF00786262}" type="slidenum">
              <a:rPr lang="pl-PL" sz="1200" smtClean="0"/>
              <a:pPr eaLnBrk="1" hangingPunct="1"/>
              <a:t>7</a:t>
            </a:fld>
            <a:endParaRPr lang="pl-PL" sz="1200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964619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4F4D4E4-1AE4-4D7C-8DFB-B2498DEDC153}" type="slidenum">
              <a:rPr lang="en-US" sz="1200" smtClean="0"/>
              <a:pPr eaLnBrk="1" hangingPunct="1"/>
              <a:t>8</a:t>
            </a:fld>
            <a:endParaRPr lang="en-US" sz="1200" smtClean="0"/>
          </a:p>
        </p:txBody>
      </p:sp>
      <p:sp>
        <p:nvSpPr>
          <p:cNvPr id="131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1303285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DE05805-6128-44D9-95B1-DFE4FAA024E9}" type="slidenum">
              <a:rPr lang="en-US" sz="1200" smtClean="0"/>
              <a:pPr eaLnBrk="1" hangingPunct="1"/>
              <a:t>18</a:t>
            </a:fld>
            <a:endParaRPr lang="en-US" sz="1200" smtClean="0"/>
          </a:p>
        </p:txBody>
      </p:sp>
      <p:sp>
        <p:nvSpPr>
          <p:cNvPr id="1208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876359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AD547AE-1EB4-44BF-AA54-63861A0AE7A1}" type="slidenum">
              <a:rPr lang="pl-PL" sz="1200" smtClean="0"/>
              <a:pPr eaLnBrk="1" hangingPunct="1"/>
              <a:t>19</a:t>
            </a:fld>
            <a:endParaRPr lang="pl-PL" sz="1200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19548229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8DB01D6-6125-4B9C-9635-74FF8F8DC2F5}" type="slidenum">
              <a:rPr lang="en-US" sz="1200" smtClean="0"/>
              <a:pPr eaLnBrk="1" hangingPunct="1"/>
              <a:t>20</a:t>
            </a:fld>
            <a:endParaRPr lang="en-US" sz="1200" smtClean="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l-PL" smtClean="0"/>
          </a:p>
        </p:txBody>
      </p:sp>
    </p:spTree>
    <p:extLst>
      <p:ext uri="{BB962C8B-B14F-4D97-AF65-F5344CB8AC3E}">
        <p14:creationId xmlns:p14="http://schemas.microsoft.com/office/powerpoint/2010/main" val="378593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4A2FD7-D4EF-4B4D-A025-35EAA1DC3D9B}" type="datetimeFigureOut">
              <a:rPr lang="pl-PL" smtClean="0"/>
              <a:t>2013-12-01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B47BA-2514-4C4B-A4A7-2049BDC3395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m.edu.pl/" TargetMode="External"/><Relationship Id="rId2" Type="http://schemas.openxmlformats.org/officeDocument/2006/relationships/hyperlink" Target="http://www.razemlatwiej.pl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Aharoni" pitchFamily="2" charset="-79"/>
                <a:cs typeface="Aharoni" pitchFamily="2" charset="-79"/>
              </a:rPr>
              <a:t>Edukacja poporodowa</a:t>
            </a:r>
            <a:endParaRPr lang="pl-PL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75656" y="4437112"/>
            <a:ext cx="6400800" cy="1489720"/>
          </a:xfrm>
        </p:spPr>
        <p:txBody>
          <a:bodyPr/>
          <a:lstStyle/>
          <a:p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Poznań 2013</a:t>
            </a:r>
          </a:p>
          <a:p>
            <a:r>
              <a:rPr lang="pl-PL" sz="2800" dirty="0" smtClean="0">
                <a:solidFill>
                  <a:schemeClr val="accent5">
                    <a:lumMod val="75000"/>
                  </a:schemeClr>
                </a:solidFill>
              </a:rPr>
              <a:t>Jacek Rudnicki PUM</a:t>
            </a:r>
          </a:p>
          <a:p>
            <a:endParaRPr lang="pl-PL" dirty="0"/>
          </a:p>
        </p:txBody>
      </p:sp>
      <p:pic>
        <p:nvPicPr>
          <p:cNvPr id="4" name="Picture 10" descr="Logoser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95936" y="3537411"/>
            <a:ext cx="1008112" cy="674023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c.d. zasad </a:t>
            </a:r>
            <a:r>
              <a:rPr lang="pl-PL" dirty="0" err="1" smtClean="0"/>
              <a:t>bezepieczeństwa</a:t>
            </a:r>
            <a:r>
              <a:rPr lang="pl-PL" dirty="0" smtClean="0"/>
              <a:t> dziecka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Dziecko nie powinno ściągnąć na siebie gorącej kawy czy herbaty, wypić środków czystości jak Krecik, wypaść przez okno i połknąć małego przedmiotu ani tabletki dla dorosłych</a:t>
            </a:r>
          </a:p>
          <a:p>
            <a:pPr lvl="0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W razie zadławienia się dziecka drobnym przedmiotem należy przełożyć je przez kolano i dłonią uderzyć w okolicę prawej łopatki lub energicznie ścisnąć brzuch</a:t>
            </a:r>
          </a:p>
          <a:p>
            <a:pPr lvl="0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W przypadku gorączki powyżej 38,5 C należy podać lek przeciwgorączkowy, jeżeli gorączka nie ustąpi po 45 min. należy podać drugą dawkę, jeżeli gorączka będzie się utrzymywać należy skonsultować się z lekarzem</a:t>
            </a:r>
          </a:p>
          <a:p>
            <a:pPr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W razie zsinienia, zwiotczenia dziecka, ustania oddechu należy zawiadomić pogotowie ratunkowe i rozpocząć </a:t>
            </a:r>
            <a:r>
              <a:rPr lang="pl-PL" dirty="0" smtClean="0"/>
              <a:t>resuscytację od dwóch </a:t>
            </a:r>
            <a:r>
              <a:rPr lang="pl-PL" dirty="0"/>
              <a:t>wdmuchnięć powietrza w </a:t>
            </a:r>
            <a:r>
              <a:rPr lang="pl-PL" dirty="0" smtClean="0"/>
              <a:t>usta i pięciu </a:t>
            </a:r>
            <a:r>
              <a:rPr lang="pl-PL" dirty="0"/>
              <a:t>uciśnięć w okolicy 1/3 dolnej mostka, na twardym </a:t>
            </a:r>
            <a:r>
              <a:rPr lang="pl-PL" dirty="0" smtClean="0"/>
              <a:t>podłożu</a:t>
            </a:r>
            <a:endParaRPr lang="pl-PL" dirty="0"/>
          </a:p>
          <a:p>
            <a:pPr lvl="0">
              <a:buClr>
                <a:schemeClr val="accent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Aby </a:t>
            </a:r>
            <a:r>
              <a:rPr lang="pl-PL" dirty="0"/>
              <a:t>zapobiec groźnym zakażeniom dziecko powinno być szczepione zgodnie z obowiązującym i zalecanym kalendarzem szczepień najlepiej szczepionkami bezkomórkowymi (a-celularnymi, </a:t>
            </a:r>
            <a:r>
              <a:rPr lang="pl-PL" dirty="0" smtClean="0"/>
              <a:t>skojarzonymi)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88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 zasad bezpieczeństwa matki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Maksymalne szybkie uruchomienie po porodzie, również po cięciu </a:t>
            </a:r>
            <a:r>
              <a:rPr lang="pl-PL" dirty="0" smtClean="0"/>
              <a:t>cesarskim (po 6 godzinach w </a:t>
            </a:r>
            <a:r>
              <a:rPr lang="pl-PL" dirty="0" err="1" smtClean="0"/>
              <a:t>asyßcie</a:t>
            </a:r>
            <a:r>
              <a:rPr lang="pl-PL" dirty="0" smtClean="0"/>
              <a:t> </a:t>
            </a:r>
            <a:r>
              <a:rPr lang="pl-PL" dirty="0" err="1" smtClean="0"/>
              <a:t>poøoznej</a:t>
            </a:r>
            <a:r>
              <a:rPr lang="pl-PL" dirty="0" smtClean="0"/>
              <a:t>, stopniowo, rehabilitant)</a:t>
            </a:r>
            <a:endParaRPr lang="pl-PL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Stałe przebywanie w obecności  swojego dziecka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Karmienie piersią </a:t>
            </a:r>
            <a:r>
              <a:rPr lang="pl-PL" dirty="0" smtClean="0"/>
              <a:t>(mlekiem matek, banki mleka kobiecego) </a:t>
            </a:r>
            <a:r>
              <a:rPr lang="pl-PL" dirty="0" err="1" smtClean="0"/>
              <a:t>wedøug</a:t>
            </a:r>
            <a:r>
              <a:rPr lang="pl-PL" dirty="0" smtClean="0"/>
              <a:t> potrzeb dziecka i matki</a:t>
            </a:r>
            <a:endParaRPr lang="pl-PL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W przypadkach konieczności przyjmowania leków uwzględnienie ich bezpieczeństwa, dla karmionego noworodka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Przestrzeganie zaleceń lekarskich dotyczących ran </a:t>
            </a:r>
            <a:r>
              <a:rPr lang="pl-PL" dirty="0" smtClean="0"/>
              <a:t>poporodowych (mycie, wietrzenie, osuszanie, </a:t>
            </a:r>
            <a:r>
              <a:rPr lang="pl-PL" dirty="0" err="1" smtClean="0"/>
              <a:t>czésta</a:t>
            </a:r>
            <a:r>
              <a:rPr lang="pl-PL" dirty="0" smtClean="0"/>
              <a:t> zmiana </a:t>
            </a:r>
            <a:r>
              <a:rPr lang="pl-PL" dirty="0" err="1" smtClean="0"/>
              <a:t>wkøadek</a:t>
            </a:r>
            <a:r>
              <a:rPr lang="pl-PL" dirty="0" smtClean="0"/>
              <a:t>)</a:t>
            </a:r>
            <a:endParaRPr lang="pl-PL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Dbanie o częste opróżnianie pęcherza moczowego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Włączanie w opiekę nad dzieckiem partnera a także rodzeństwo z dostosowaniem pomocy do ich </a:t>
            </a:r>
            <a:r>
              <a:rPr lang="pl-PL" dirty="0" smtClean="0"/>
              <a:t>wieku</a:t>
            </a:r>
            <a:endParaRPr lang="pl-PL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Kontakt z położną </a:t>
            </a:r>
            <a:r>
              <a:rPr lang="pl-PL" dirty="0" smtClean="0"/>
              <a:t>środowiskową po wypisie, </a:t>
            </a:r>
            <a:r>
              <a:rPr lang="pl-PL" dirty="0" err="1" smtClean="0"/>
              <a:t>zgføoszenie</a:t>
            </a:r>
            <a:r>
              <a:rPr lang="pl-PL" dirty="0" smtClean="0"/>
              <a:t> do POZ, wywiad </a:t>
            </a:r>
            <a:r>
              <a:rPr lang="pl-PL" dirty="0" err="1" smtClean="0"/>
              <a:t>ßrodowiskowy</a:t>
            </a:r>
            <a:r>
              <a:rPr lang="pl-PL" dirty="0" smtClean="0"/>
              <a:t>, kontrola po </a:t>
            </a:r>
            <a:r>
              <a:rPr lang="pl-PL" dirty="0" err="1" smtClean="0"/>
              <a:t>c.c</a:t>
            </a:r>
            <a:r>
              <a:rPr lang="pl-PL" dirty="0" smtClean="0"/>
              <a:t>. 4 tyg. po fizjologicznym 6 tyg.</a:t>
            </a:r>
            <a:endParaRPr lang="pl-PL" dirty="0"/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Kontrola po zakończonym połogu (6-8 tygodni po porodzie) u swojego ginekologa</a:t>
            </a:r>
          </a:p>
          <a:p>
            <a:pPr>
              <a:buClr>
                <a:schemeClr val="accent6">
                  <a:lumMod val="60000"/>
                  <a:lumOff val="40000"/>
                </a:schemeClr>
              </a:buClr>
              <a:buSzPct val="150000"/>
            </a:pPr>
            <a:r>
              <a:rPr lang="pl-PL" dirty="0"/>
              <a:t>Planowanie kolejnej ciąży z zachowaniem bezpiecznych ram czasowych (szczególnie po przebytym cięciu cesarskim</a:t>
            </a:r>
            <a:r>
              <a:rPr lang="pl-PL" dirty="0" smtClean="0"/>
              <a:t>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02410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„Rodzina Arlekina” (Pablo </a:t>
            </a:r>
            <a:r>
              <a:rPr lang="pl-PL" dirty="0" err="1" smtClean="0"/>
              <a:t>Piccaso</a:t>
            </a:r>
            <a:r>
              <a:rPr lang="pl-PL" dirty="0" smtClean="0"/>
              <a:t>, 1905) </a:t>
            </a:r>
            <a:endParaRPr lang="pl-PL" dirty="0"/>
          </a:p>
        </p:txBody>
      </p:sp>
      <p:pic>
        <p:nvPicPr>
          <p:cNvPr id="5" name="Symbol zastępczy zawartości 4" descr="Rodzina Arlekin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30812" y="1928019"/>
            <a:ext cx="2077492" cy="29348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sz="1800" dirty="0"/>
              <a:t>T</a:t>
            </a:r>
            <a:r>
              <a:rPr lang="pl-PL" sz="1800" dirty="0" smtClean="0"/>
              <a:t>o inny przykład rodziny, z obecnym już dzieckiem. Naga kobieta zajmuje się toaletą, swoją fryzurą, a ojciec opiekuje się dzieckiem, trzymając na ręce noworodka spogląda z miłością na żonę</a:t>
            </a:r>
          </a:p>
          <a:p>
            <a:endParaRPr lang="pl-PL" sz="1800" dirty="0"/>
          </a:p>
          <a:p>
            <a:r>
              <a:rPr lang="pl-PL" sz="1800" dirty="0" smtClean="0"/>
              <a:t>Zaangażowanie Ojca w edukację jest przejawem zespołu </a:t>
            </a:r>
            <a:r>
              <a:rPr lang="pl-PL" sz="1800" dirty="0" err="1" smtClean="0"/>
              <a:t>Couvade</a:t>
            </a:r>
            <a:r>
              <a:rPr lang="pl-PL" sz="1800" dirty="0" smtClean="0"/>
              <a:t> i świadczy o jego zainteresowaniu dzieckiem, wspólnie z Matką zapewnią większe bezpieczeństwo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Narzędzia poznawcze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CWS-Cambridge Worry Scale </a:t>
            </a:r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EDPS-Edinburgh Postnatal Depression Scale</a:t>
            </a:r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FIRST- do oceny więzi</a:t>
            </a:r>
          </a:p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NBAS -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Neonatal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Behaviour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Assessment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Scale</a:t>
            </a:r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Skala Monachijska&gt;techniki edukacyjne Montessori</a:t>
            </a:r>
          </a:p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APIB –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Assessment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preamture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Behaviour</a:t>
            </a:r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accent6">
                  <a:lumMod val="75000"/>
                </a:schemeClr>
              </a:buClr>
              <a:buSzPct val="125000"/>
            </a:pP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NIDCAP –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Newborn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Indyvidualized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Care</a:t>
            </a:r>
            <a:r>
              <a:rPr lang="pl-PL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dirty="0" err="1" smtClean="0">
                <a:solidFill>
                  <a:schemeClr val="bg2">
                    <a:lumMod val="25000"/>
                  </a:schemeClr>
                </a:solidFill>
              </a:rPr>
              <a:t>Programm</a:t>
            </a:r>
            <a:endParaRPr lang="pl-PL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Karmienie piersią a </a:t>
            </a:r>
            <a:r>
              <a:rPr lang="pl-PL" b="1" dirty="0" err="1" smtClean="0">
                <a:solidFill>
                  <a:schemeClr val="bg2">
                    <a:lumMod val="25000"/>
                  </a:schemeClr>
                </a:solidFill>
              </a:rPr>
              <a:t>bonding</a:t>
            </a:r>
            <a:endParaRPr lang="pl-PL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5">
                  <a:lumMod val="75000"/>
                </a:schemeClr>
              </a:buClr>
              <a:buSzPct val="125000"/>
              <a:tabLst>
                <a:tab pos="712788" algn="l"/>
              </a:tabLst>
            </a:pPr>
            <a:r>
              <a:rPr lang="pl-PL" b="1" i="1" dirty="0" err="1" smtClean="0">
                <a:solidFill>
                  <a:schemeClr val="bg2">
                    <a:lumMod val="25000"/>
                  </a:schemeClr>
                </a:solidFill>
              </a:rPr>
              <a:t>Bonding</a:t>
            </a:r>
            <a:r>
              <a:rPr lang="pl-PL" b="1" i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jest najlepszym sprzymierzeńcem karmienia, a karmienie jest najlepszym sprzymierzeńcem </a:t>
            </a:r>
            <a:r>
              <a:rPr lang="pl-PL" b="1" i="1" dirty="0" err="1" smtClean="0">
                <a:solidFill>
                  <a:schemeClr val="bg2">
                    <a:lumMod val="25000"/>
                  </a:schemeClr>
                </a:solidFill>
              </a:rPr>
              <a:t>bondingu</a:t>
            </a:r>
            <a:r>
              <a:rPr lang="pl-PL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pl-PL" sz="2000" i="1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pl-PL" sz="2000" i="1" dirty="0" smtClean="0">
                <a:solidFill>
                  <a:schemeClr val="bg2">
                    <a:lumMod val="25000"/>
                  </a:schemeClr>
                </a:solidFill>
              </a:rPr>
              <a:t>Lang)</a:t>
            </a:r>
          </a:p>
          <a:p>
            <a:pPr>
              <a:buClr>
                <a:schemeClr val="accent5">
                  <a:lumMod val="75000"/>
                </a:schemeClr>
              </a:buClr>
              <a:buSzPct val="125000"/>
            </a:pPr>
            <a:r>
              <a:rPr lang="pl-PL" sz="2800" dirty="0" smtClean="0">
                <a:solidFill>
                  <a:schemeClr val="bg2">
                    <a:lumMod val="25000"/>
                  </a:schemeClr>
                </a:solidFill>
              </a:rPr>
              <a:t>Przystawienie dziecka do piersi umożliwia wzajemne poznanie, przypomnienie zapachów, dotyk, kontakt wzrokowy </a:t>
            </a:r>
            <a:r>
              <a:rPr lang="pl-PL" sz="1800" i="1" dirty="0">
                <a:solidFill>
                  <a:schemeClr val="bg2">
                    <a:lumMod val="25000"/>
                  </a:schemeClr>
                </a:solidFill>
              </a:rPr>
              <a:t>(</a:t>
            </a:r>
            <a:r>
              <a:rPr lang="pl-PL" sz="1800" i="1" dirty="0" err="1" smtClean="0">
                <a:solidFill>
                  <a:schemeClr val="bg2">
                    <a:lumMod val="25000"/>
                  </a:schemeClr>
                </a:solidFill>
              </a:rPr>
              <a:t>Brzezinska</a:t>
            </a:r>
            <a:r>
              <a:rPr lang="pl-PL" sz="1800" i="1" dirty="0">
                <a:solidFill>
                  <a:schemeClr val="bg2">
                    <a:lumMod val="25000"/>
                  </a:schemeClr>
                </a:solidFill>
              </a:rPr>
              <a:t>)</a:t>
            </a:r>
            <a:endParaRPr lang="pl-PL" sz="1800" i="1" dirty="0" smtClean="0">
              <a:solidFill>
                <a:schemeClr val="bg2">
                  <a:lumMod val="25000"/>
                </a:schemeClr>
              </a:solidFill>
            </a:endParaRPr>
          </a:p>
          <a:p>
            <a:pPr>
              <a:buClr>
                <a:schemeClr val="accent5">
                  <a:lumMod val="75000"/>
                </a:schemeClr>
              </a:buClr>
              <a:buSzPct val="125000"/>
            </a:pPr>
            <a:r>
              <a:rPr lang="pl-PL" sz="2800" dirty="0" smtClean="0">
                <a:solidFill>
                  <a:schemeClr val="bg2">
                    <a:lumMod val="25000"/>
                  </a:schemeClr>
                </a:solidFill>
              </a:rPr>
              <a:t>Bliskość i zainteresowanie zwiększa bezpieczeństwo dziecka </a:t>
            </a:r>
            <a:r>
              <a:rPr lang="pl-PL" sz="2000" i="1" dirty="0" smtClean="0">
                <a:solidFill>
                  <a:schemeClr val="bg2">
                    <a:lumMod val="25000"/>
                  </a:schemeClr>
                </a:solidFill>
              </a:rPr>
              <a:t>(Pilch)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Znaczenie edukacji poporodowej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3">
                  <a:lumMod val="50000"/>
                </a:schemeClr>
              </a:buClr>
              <a:buSzPct val="150000"/>
            </a:pPr>
            <a:r>
              <a:rPr lang="pl-PL" dirty="0"/>
              <a:t>Edukacja rodziców jest podstawowym warunkiem właściwego rozwoju noworodka i zapewnienia mu </a:t>
            </a:r>
            <a:r>
              <a:rPr lang="pl-PL" dirty="0" smtClean="0"/>
              <a:t>bezpieczeństwa</a:t>
            </a:r>
            <a:endParaRPr lang="pl-PL" dirty="0"/>
          </a:p>
          <a:p>
            <a:pPr>
              <a:buClr>
                <a:schemeClr val="accent3">
                  <a:lumMod val="50000"/>
                </a:schemeClr>
              </a:buClr>
              <a:buSzPct val="150000"/>
            </a:pPr>
            <a:r>
              <a:rPr lang="pl-PL" dirty="0" smtClean="0"/>
              <a:t>Jest również ważna dla zdrowia fizycznego, psychicznego i bezpieczeństwa matki</a:t>
            </a:r>
          </a:p>
          <a:p>
            <a:pPr>
              <a:buClr>
                <a:schemeClr val="accent3">
                  <a:lumMod val="50000"/>
                </a:schemeClr>
              </a:buClr>
              <a:buSzPct val="150000"/>
            </a:pPr>
            <a:r>
              <a:rPr lang="pl-PL" dirty="0" smtClean="0"/>
              <a:t>Umożliwia budowanie właściwych relacji z dzieckiem </a:t>
            </a:r>
            <a:r>
              <a:rPr lang="pl-PL" i="1" dirty="0" smtClean="0"/>
              <a:t>(</a:t>
            </a:r>
            <a:r>
              <a:rPr lang="pl-PL" i="1" dirty="0" err="1" smtClean="0"/>
              <a:t>bonding</a:t>
            </a:r>
            <a:r>
              <a:rPr lang="pl-PL" i="1" dirty="0" smtClean="0"/>
              <a:t>) </a:t>
            </a:r>
            <a:r>
              <a:rPr lang="pl-PL" dirty="0" smtClean="0"/>
              <a:t>oraz personelem medycznym </a:t>
            </a:r>
            <a:r>
              <a:rPr lang="pl-PL" sz="2000" i="1" dirty="0" smtClean="0"/>
              <a:t>(Pilch)</a:t>
            </a:r>
            <a:endParaRPr lang="pl-PL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Edukacja rodziców wcześniaka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Clr>
                <a:schemeClr val="accent4">
                  <a:lumMod val="75000"/>
                </a:schemeClr>
              </a:buClr>
              <a:buSzPct val="150000"/>
            </a:pPr>
            <a:r>
              <a:rPr lang="pl-PL" dirty="0"/>
              <a:t>W przypadku urodzenia dziecka płodowego, wcześniaka czy noworodka chorego </a:t>
            </a:r>
            <a:r>
              <a:rPr lang="pl-PL" dirty="0" smtClean="0"/>
              <a:t>rodzice </a:t>
            </a:r>
            <a:r>
              <a:rPr lang="pl-PL" dirty="0"/>
              <a:t>w krótkim czasie muszą nabyć wiedzy na poziomie niemal równym personelowi </a:t>
            </a:r>
            <a:r>
              <a:rPr lang="pl-PL" dirty="0" smtClean="0"/>
              <a:t>medycznemu</a:t>
            </a:r>
          </a:p>
          <a:p>
            <a:pPr>
              <a:buClr>
                <a:schemeClr val="accent4">
                  <a:lumMod val="75000"/>
                </a:schemeClr>
              </a:buClr>
              <a:buSzPct val="150000"/>
            </a:pPr>
            <a:r>
              <a:rPr lang="pl-PL" dirty="0"/>
              <a:t>Edukacja rodziców w trakcie </a:t>
            </a:r>
            <a:r>
              <a:rPr lang="pl-PL" dirty="0" smtClean="0"/>
              <a:t>trzymiesięcznego pobytu w NICU jest okresem </a:t>
            </a:r>
            <a:r>
              <a:rPr lang="pl-PL" dirty="0"/>
              <a:t>przygotowawczym przed wypisaniem </a:t>
            </a:r>
            <a:r>
              <a:rPr lang="pl-PL" dirty="0" smtClean="0"/>
              <a:t>dziecka </a:t>
            </a:r>
            <a:r>
              <a:rPr lang="pl-PL" dirty="0"/>
              <a:t>z masą ciała niespełna dwa kilogramy przed naturalnym terminem </a:t>
            </a:r>
            <a:r>
              <a:rPr lang="pl-PL" dirty="0" smtClean="0"/>
              <a:t>porodu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Edukacja daje korzyści ekonomiczne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bg2">
                  <a:lumMod val="90000"/>
                </a:schemeClr>
              </a:buClr>
              <a:buSzPct val="150000"/>
            </a:pPr>
            <a:r>
              <a:rPr lang="pl-PL" dirty="0" smtClean="0"/>
              <a:t>Masaż wcześniaka zwiększa przyrost masy ciała i skraca czas pobytu w klinice nawet o 4 tygodnie</a:t>
            </a:r>
          </a:p>
          <a:p>
            <a:pPr>
              <a:buClr>
                <a:schemeClr val="bg2">
                  <a:lumMod val="90000"/>
                </a:schemeClr>
              </a:buClr>
              <a:buSzPct val="150000"/>
            </a:pPr>
            <a:r>
              <a:rPr lang="pl-PL" dirty="0" smtClean="0"/>
              <a:t>Kangurowanie to kolonizacja bakteriami </a:t>
            </a:r>
            <a:r>
              <a:rPr lang="pl-PL" dirty="0" err="1" smtClean="0"/>
              <a:t>niechorobotwóczymi</a:t>
            </a:r>
            <a:r>
              <a:rPr lang="pl-PL" dirty="0" smtClean="0"/>
              <a:t> i zmniejsza ryzyko zakażeń</a:t>
            </a:r>
          </a:p>
          <a:p>
            <a:pPr>
              <a:buClr>
                <a:schemeClr val="bg2">
                  <a:lumMod val="90000"/>
                </a:schemeClr>
              </a:buClr>
              <a:buSzPct val="150000"/>
            </a:pPr>
            <a:r>
              <a:rPr lang="pl-PL" dirty="0" smtClean="0"/>
              <a:t>Poprawa relacji rodziców z personelem medycznym  skutkuje większym zaufaniem i zmniejszeniem liczby roszczeń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7504" y="304800"/>
            <a:ext cx="8857109" cy="14319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rgbClr val="0066FF"/>
                </a:solidFill>
                <a:latin typeface="Arial" charset="0"/>
              </a:rPr>
              <a:t>Cele Szkoła Matek i Ojców</a:t>
            </a:r>
            <a:endParaRPr lang="pl-PL" dirty="0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773238"/>
            <a:ext cx="8388350" cy="5084762"/>
          </a:xfrm>
        </p:spPr>
        <p:txBody>
          <a:bodyPr/>
          <a:lstStyle/>
          <a:p>
            <a:pPr marL="0" indent="0" eaLnBrk="1" hangingPunct="1">
              <a:lnSpc>
                <a:spcPct val="105000"/>
              </a:lnSpc>
              <a:buFont typeface="Wingdings" pitchFamily="2" charset="2"/>
              <a:buNone/>
            </a:pPr>
            <a:endParaRPr lang="pl-PL" sz="2400" b="1" smtClean="0">
              <a:latin typeface="Arial" charset="0"/>
            </a:endParaRPr>
          </a:p>
          <a:p>
            <a:pPr marL="530225" lvl="1" indent="-265113" eaLnBrk="1" hangingPunct="1">
              <a:lnSpc>
                <a:spcPct val="115000"/>
              </a:lnSpc>
              <a:buClr>
                <a:srgbClr val="CAFF33"/>
              </a:buClr>
              <a:buSzPct val="70000"/>
              <a:buFont typeface="Wingdings" pitchFamily="2" charset="2"/>
              <a:buNone/>
            </a:pPr>
            <a:r>
              <a:rPr lang="pl-PL" sz="2000" b="1" smtClean="0">
                <a:latin typeface="Arial" charset="0"/>
              </a:rPr>
              <a:t>Zwiększenia bezpieczeństwa dziecka po wypisaniu do domu.</a:t>
            </a:r>
          </a:p>
          <a:p>
            <a:pPr marL="530225" lvl="1" indent="-265113" eaLnBrk="1" hangingPunct="1">
              <a:lnSpc>
                <a:spcPct val="115000"/>
              </a:lnSpc>
              <a:buClr>
                <a:srgbClr val="CAFF33"/>
              </a:buClr>
              <a:buSzPct val="70000"/>
              <a:buFont typeface="Wingdings" pitchFamily="2" charset="2"/>
              <a:buNone/>
            </a:pPr>
            <a:r>
              <a:rPr lang="pl-PL" sz="2000" b="1" smtClean="0">
                <a:latin typeface="Arial" charset="0"/>
              </a:rPr>
              <a:t>Zwiększenia bezpieczeństwa matki w okresie połogu.</a:t>
            </a:r>
          </a:p>
          <a:p>
            <a:pPr marL="530225" lvl="1" indent="-265113" eaLnBrk="1" hangingPunct="1">
              <a:lnSpc>
                <a:spcPct val="115000"/>
              </a:lnSpc>
              <a:buClr>
                <a:srgbClr val="CAFF33"/>
              </a:buClr>
              <a:buSzPct val="70000"/>
              <a:buFont typeface="Wingdings" pitchFamily="2" charset="2"/>
              <a:buNone/>
            </a:pPr>
            <a:r>
              <a:rPr lang="pl-PL" sz="2000" b="1" smtClean="0">
                <a:latin typeface="Arial" charset="0"/>
              </a:rPr>
              <a:t>Zwiększenia liczby kobiet karmiących wyłącznie piersią.</a:t>
            </a:r>
          </a:p>
          <a:p>
            <a:pPr marL="530225" lvl="1" indent="-265113" eaLnBrk="1" hangingPunct="1">
              <a:lnSpc>
                <a:spcPct val="115000"/>
              </a:lnSpc>
              <a:buClr>
                <a:srgbClr val="CAFF33"/>
              </a:buClr>
              <a:buSzPct val="70000"/>
              <a:buFont typeface="Wingdings" pitchFamily="2" charset="2"/>
              <a:buNone/>
            </a:pPr>
            <a:r>
              <a:rPr lang="pl-PL" sz="2000" b="1" smtClean="0">
                <a:latin typeface="Arial" charset="0"/>
              </a:rPr>
              <a:t>Wydłużenia czasu karmienia piersią.</a:t>
            </a:r>
          </a:p>
          <a:p>
            <a:pPr marL="530225" lvl="1" indent="-265113" eaLnBrk="1" hangingPunct="1">
              <a:lnSpc>
                <a:spcPct val="115000"/>
              </a:lnSpc>
              <a:buClr>
                <a:srgbClr val="CAFF33"/>
              </a:buClr>
              <a:buSzPct val="70000"/>
              <a:buFont typeface="Wingdings" pitchFamily="2" charset="2"/>
              <a:buNone/>
            </a:pPr>
            <a:r>
              <a:rPr lang="pl-PL" sz="2000" b="1" smtClean="0">
                <a:latin typeface="Arial" charset="0"/>
              </a:rPr>
              <a:t>Zmniejszenia ilości  interwencji medycznych. </a:t>
            </a:r>
          </a:p>
          <a:p>
            <a:pPr marL="530225" lvl="1" indent="-265113" eaLnBrk="1" hangingPunct="1">
              <a:lnSpc>
                <a:spcPct val="115000"/>
              </a:lnSpc>
              <a:buClr>
                <a:srgbClr val="CAFF33"/>
              </a:buClr>
              <a:buSzPct val="70000"/>
              <a:buFont typeface="Wingdings" pitchFamily="2" charset="2"/>
              <a:buNone/>
            </a:pPr>
            <a:r>
              <a:rPr lang="pl-PL" sz="2000" b="1" smtClean="0">
                <a:latin typeface="Arial" charset="0"/>
              </a:rPr>
              <a:t>Zminimalizowania  kosztów leczenia dziecka.</a:t>
            </a:r>
          </a:p>
          <a:p>
            <a:pPr marL="530225" lvl="1" indent="-265113" eaLnBrk="1" hangingPunct="1">
              <a:lnSpc>
                <a:spcPct val="115000"/>
              </a:lnSpc>
              <a:buClr>
                <a:srgbClr val="CAFF33"/>
              </a:buClr>
              <a:buSzPct val="70000"/>
              <a:buFont typeface="Wingdings" pitchFamily="2" charset="2"/>
              <a:buNone/>
            </a:pPr>
            <a:r>
              <a:rPr lang="pl-PL" sz="2000" b="1" smtClean="0">
                <a:latin typeface="Arial" charset="0"/>
              </a:rPr>
              <a:t>Kształtowania właściwych relacji rodzice-dziecko.</a:t>
            </a:r>
          </a:p>
          <a:p>
            <a:pPr marL="530225" lvl="1" indent="-265113" eaLnBrk="1" hangingPunct="1">
              <a:lnSpc>
                <a:spcPct val="115000"/>
              </a:lnSpc>
              <a:buClr>
                <a:srgbClr val="CAFF33"/>
              </a:buClr>
              <a:buSzPct val="70000"/>
              <a:buFont typeface="Wingdings" pitchFamily="2" charset="2"/>
              <a:buNone/>
            </a:pPr>
            <a:r>
              <a:rPr lang="pl-PL" sz="2000" b="1" smtClean="0">
                <a:latin typeface="Arial" charset="0"/>
              </a:rPr>
              <a:t>Racjonalnego planowania kolejnej ciąży. </a:t>
            </a:r>
          </a:p>
          <a:p>
            <a:pPr marL="530225" lvl="1" indent="-265113" eaLnBrk="1" hangingPunct="1">
              <a:lnSpc>
                <a:spcPct val="115000"/>
              </a:lnSpc>
              <a:buClr>
                <a:srgbClr val="CAFF33"/>
              </a:buClr>
              <a:buSzPct val="70000"/>
              <a:buFont typeface="Wingdings" pitchFamily="2" charset="2"/>
              <a:buNone/>
            </a:pPr>
            <a:r>
              <a:rPr lang="pl-PL" sz="2000" b="1" smtClean="0">
                <a:latin typeface="Arial" charset="0"/>
              </a:rPr>
              <a:t>Zwiększenia świadomość zdrowotnej rodziców.</a:t>
            </a:r>
          </a:p>
          <a:p>
            <a:pPr marL="530225" lvl="1" indent="-265113" eaLnBrk="1" hangingPunct="1">
              <a:lnSpc>
                <a:spcPct val="115000"/>
              </a:lnSpc>
              <a:buFontTx/>
              <a:buChar char="•"/>
            </a:pPr>
            <a:endParaRPr lang="pl-PL" sz="2000" b="1" smtClean="0">
              <a:latin typeface="Arial" charset="0"/>
            </a:endParaRPr>
          </a:p>
        </p:txBody>
      </p:sp>
      <p:sp>
        <p:nvSpPr>
          <p:cNvPr id="66564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7F3C71-4C99-4284-A768-3FF93A9F1AA1}" type="slidenum">
              <a:rPr lang="pl-PL" sz="1200" smtClean="0">
                <a:solidFill>
                  <a:schemeClr val="tx2"/>
                </a:solidFill>
              </a:rPr>
              <a:pPr eaLnBrk="1" hangingPunct="1"/>
              <a:t>18</a:t>
            </a:fld>
            <a:endParaRPr lang="pl-PL" sz="120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3062073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87" name="Rectangle 23"/>
          <p:cNvSpPr>
            <a:spLocks noGrp="1" noChangeArrowheads="1"/>
          </p:cNvSpPr>
          <p:nvPr>
            <p:ph type="title"/>
          </p:nvPr>
        </p:nvSpPr>
        <p:spPr>
          <a:xfrm>
            <a:off x="914400" y="512763"/>
            <a:ext cx="7772400" cy="9144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err="1">
                <a:solidFill>
                  <a:schemeClr val="accent6">
                    <a:lumMod val="50000"/>
                  </a:schemeClr>
                </a:solidFill>
                <a:latin typeface="Brush Script MT" pitchFamily="66" charset="0"/>
              </a:rPr>
              <a:t>Norah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  <a:latin typeface="Brush Script MT" pitchFamily="66" charset="0"/>
              </a:rPr>
              <a:t> Jones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„</a:t>
            </a:r>
            <a:r>
              <a:rPr lang="pl-PL" b="1" dirty="0" err="1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Rosie’s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 </a:t>
            </a:r>
            <a:r>
              <a:rPr lang="pl-PL" b="1" dirty="0" err="1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Lullaby</a:t>
            </a:r>
            <a:r>
              <a:rPr lang="pl-PL" b="1" dirty="0">
                <a:solidFill>
                  <a:schemeClr val="accent6">
                    <a:lumMod val="50000"/>
                  </a:schemeClr>
                </a:solidFill>
                <a:latin typeface="Arial Narrow" pitchFamily="34" charset="0"/>
              </a:rPr>
              <a:t>”</a:t>
            </a:r>
          </a:p>
        </p:txBody>
      </p:sp>
      <p:pic>
        <p:nvPicPr>
          <p:cNvPr id="39939" name="Picture 24"/>
          <p:cNvPicPr>
            <a:picLocks noGrp="1" noChangeAspect="1" noChangeArrowheads="1"/>
          </p:cNvPicPr>
          <p:nvPr>
            <p:ph type="clipArt"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51920" y="1556792"/>
            <a:ext cx="1905000" cy="1631950"/>
          </a:xfrm>
        </p:spPr>
      </p:pic>
      <p:sp>
        <p:nvSpPr>
          <p:cNvPr id="36889" name="Rectangle 2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14563" y="3429000"/>
            <a:ext cx="5286375" cy="3312368"/>
          </a:xfrm>
        </p:spPr>
        <p:txBody>
          <a:bodyPr>
            <a:noAutofit/>
          </a:bodyPr>
          <a:lstStyle/>
          <a:p>
            <a:pPr marL="41148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l-PL" b="1" i="1" dirty="0" err="1">
                <a:latin typeface="Bodoni MT Condensed" pitchFamily="18" charset="0"/>
              </a:rPr>
              <a:t>She</a:t>
            </a:r>
            <a:r>
              <a:rPr lang="pl-PL" b="1" i="1" dirty="0">
                <a:latin typeface="Bodoni MT Condensed" pitchFamily="18" charset="0"/>
              </a:rPr>
              <a:t> </a:t>
            </a:r>
            <a:r>
              <a:rPr lang="pl-PL" b="1" i="1" dirty="0" err="1">
                <a:latin typeface="Bodoni MT Condensed" pitchFamily="18" charset="0"/>
              </a:rPr>
              <a:t>walked</a:t>
            </a:r>
            <a:r>
              <a:rPr lang="pl-PL" b="1" i="1" dirty="0">
                <a:latin typeface="Bodoni MT Condensed" pitchFamily="18" charset="0"/>
              </a:rPr>
              <a:t> by </a:t>
            </a:r>
            <a:r>
              <a:rPr lang="pl-PL" b="1" i="1" dirty="0" err="1">
                <a:latin typeface="Bodoni MT Condensed" pitchFamily="18" charset="0"/>
              </a:rPr>
              <a:t>the</a:t>
            </a:r>
            <a:r>
              <a:rPr lang="pl-PL" b="1" i="1" dirty="0">
                <a:latin typeface="Bodoni MT Condensed" pitchFamily="18" charset="0"/>
              </a:rPr>
              <a:t> ocean</a:t>
            </a:r>
          </a:p>
          <a:p>
            <a:pPr marL="41148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l-PL" b="1" i="1" dirty="0">
                <a:latin typeface="Bodoni MT Condensed" pitchFamily="18" charset="0"/>
              </a:rPr>
              <a:t>And </a:t>
            </a:r>
            <a:r>
              <a:rPr lang="pl-PL" b="1" i="1" dirty="0" err="1">
                <a:latin typeface="Bodoni MT Condensed" pitchFamily="18" charset="0"/>
              </a:rPr>
              <a:t>waited</a:t>
            </a:r>
            <a:r>
              <a:rPr lang="pl-PL" b="1" i="1" dirty="0">
                <a:latin typeface="Bodoni MT Condensed" pitchFamily="18" charset="0"/>
              </a:rPr>
              <a:t> for a star</a:t>
            </a:r>
          </a:p>
          <a:p>
            <a:pPr marL="41148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l-PL" b="1" i="1" dirty="0">
                <a:latin typeface="Bodoni MT Condensed" pitchFamily="18" charset="0"/>
              </a:rPr>
              <a:t>To </a:t>
            </a:r>
            <a:r>
              <a:rPr lang="pl-PL" b="1" i="1" dirty="0" err="1">
                <a:latin typeface="Bodoni MT Condensed" pitchFamily="18" charset="0"/>
              </a:rPr>
              <a:t>carry</a:t>
            </a:r>
            <a:r>
              <a:rPr lang="pl-PL" b="1" i="1" dirty="0">
                <a:latin typeface="Bodoni MT Condensed" pitchFamily="18" charset="0"/>
              </a:rPr>
              <a:t> </a:t>
            </a:r>
            <a:r>
              <a:rPr lang="pl-PL" b="1" i="1" dirty="0" err="1">
                <a:latin typeface="Bodoni MT Condensed" pitchFamily="18" charset="0"/>
              </a:rPr>
              <a:t>her</a:t>
            </a:r>
            <a:r>
              <a:rPr lang="pl-PL" b="1" i="1" dirty="0">
                <a:latin typeface="Bodoni MT Condensed" pitchFamily="18" charset="0"/>
              </a:rPr>
              <a:t> </a:t>
            </a:r>
            <a:r>
              <a:rPr lang="pl-PL" b="1" i="1" dirty="0" err="1">
                <a:latin typeface="Bodoni MT Condensed" pitchFamily="18" charset="0"/>
              </a:rPr>
              <a:t>away</a:t>
            </a:r>
            <a:endParaRPr lang="pl-PL" b="1" i="1" dirty="0">
              <a:latin typeface="Bodoni MT Condensed" pitchFamily="18" charset="0"/>
            </a:endParaRPr>
          </a:p>
          <a:p>
            <a:pPr marL="41148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l-PL" b="1" i="1" dirty="0" err="1">
                <a:latin typeface="Bodoni MT Condensed" pitchFamily="18" charset="0"/>
              </a:rPr>
              <a:t>Feelin</a:t>
            </a:r>
            <a:r>
              <a:rPr lang="pl-PL" b="1" i="1" dirty="0">
                <a:latin typeface="Bodoni MT Condensed" pitchFamily="18" charset="0"/>
              </a:rPr>
              <a:t>' so </a:t>
            </a:r>
            <a:r>
              <a:rPr lang="pl-PL" b="1" i="1" dirty="0" err="1">
                <a:latin typeface="Bodoni MT Condensed" pitchFamily="18" charset="0"/>
              </a:rPr>
              <a:t>small</a:t>
            </a:r>
            <a:endParaRPr lang="pl-PL" b="1" i="1" dirty="0">
              <a:latin typeface="Bodoni MT Condensed" pitchFamily="18" charset="0"/>
            </a:endParaRPr>
          </a:p>
          <a:p>
            <a:pPr marL="41148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l-PL" b="1" i="1" dirty="0" err="1">
                <a:latin typeface="Bodoni MT Condensed" pitchFamily="18" charset="0"/>
              </a:rPr>
              <a:t>At</a:t>
            </a:r>
            <a:r>
              <a:rPr lang="pl-PL" b="1" i="1" dirty="0">
                <a:latin typeface="Bodoni MT Condensed" pitchFamily="18" charset="0"/>
              </a:rPr>
              <a:t> </a:t>
            </a:r>
            <a:r>
              <a:rPr lang="pl-PL" b="1" i="1" dirty="0" err="1">
                <a:latin typeface="Bodoni MT Condensed" pitchFamily="18" charset="0"/>
              </a:rPr>
              <a:t>the</a:t>
            </a:r>
            <a:r>
              <a:rPr lang="pl-PL" b="1" i="1" dirty="0">
                <a:latin typeface="Bodoni MT Condensed" pitchFamily="18" charset="0"/>
              </a:rPr>
              <a:t> </a:t>
            </a:r>
            <a:r>
              <a:rPr lang="pl-PL" b="1" i="1" dirty="0" err="1">
                <a:latin typeface="Bodoni MT Condensed" pitchFamily="18" charset="0"/>
              </a:rPr>
              <a:t>bottom</a:t>
            </a:r>
            <a:r>
              <a:rPr lang="pl-PL" b="1" i="1" dirty="0">
                <a:latin typeface="Bodoni MT Condensed" pitchFamily="18" charset="0"/>
              </a:rPr>
              <a:t> of </a:t>
            </a:r>
            <a:r>
              <a:rPr lang="pl-PL" b="1" i="1" dirty="0" err="1">
                <a:latin typeface="Bodoni MT Condensed" pitchFamily="18" charset="0"/>
              </a:rPr>
              <a:t>the</a:t>
            </a:r>
            <a:r>
              <a:rPr lang="pl-PL" b="1" i="1" dirty="0">
                <a:latin typeface="Bodoni MT Condensed" pitchFamily="18" charset="0"/>
              </a:rPr>
              <a:t> </a:t>
            </a:r>
            <a:r>
              <a:rPr lang="pl-PL" b="1" i="1" dirty="0" err="1">
                <a:latin typeface="Bodoni MT Condensed" pitchFamily="18" charset="0"/>
              </a:rPr>
              <a:t>world</a:t>
            </a:r>
            <a:endParaRPr lang="pl-PL" b="1" i="1" dirty="0">
              <a:latin typeface="Bodoni MT Condensed" pitchFamily="18" charset="0"/>
            </a:endParaRPr>
          </a:p>
          <a:p>
            <a:pPr marL="411480" algn="ctr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pl-PL" b="1" i="1" dirty="0" err="1">
                <a:latin typeface="Bodoni MT Condensed" pitchFamily="18" charset="0"/>
              </a:rPr>
              <a:t>Lookin</a:t>
            </a:r>
            <a:r>
              <a:rPr lang="pl-PL" b="1" i="1" dirty="0">
                <a:latin typeface="Bodoni MT Condensed" pitchFamily="18" charset="0"/>
              </a:rPr>
              <a:t>' </a:t>
            </a:r>
            <a:r>
              <a:rPr lang="pl-PL" b="1" i="1" dirty="0" err="1">
                <a:latin typeface="Bodoni MT Condensed" pitchFamily="18" charset="0"/>
              </a:rPr>
              <a:t>up</a:t>
            </a:r>
            <a:r>
              <a:rPr lang="pl-PL" b="1" i="1" dirty="0">
                <a:latin typeface="Bodoni MT Condensed" pitchFamily="18" charset="0"/>
              </a:rPr>
              <a:t> to </a:t>
            </a:r>
            <a:r>
              <a:rPr lang="pl-PL" b="1" i="1" dirty="0" err="1">
                <a:latin typeface="Bodoni MT Condensed" pitchFamily="18" charset="0"/>
              </a:rPr>
              <a:t>God</a:t>
            </a:r>
            <a:endParaRPr lang="pl-PL" b="1" i="1" dirty="0">
              <a:latin typeface="Bodoni MT Condensed" pitchFamily="18" charset="0"/>
            </a:endParaRPr>
          </a:p>
        </p:txBody>
      </p:sp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36513" y="2073275"/>
            <a:ext cx="0" cy="666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85251582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Edukacja okołoporodowa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/>
              <a:t>Szkoły </a:t>
            </a:r>
            <a:r>
              <a:rPr lang="pl-PL" dirty="0" smtClean="0"/>
              <a:t>Rodzenia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pl-PL" dirty="0">
                <a:solidFill>
                  <a:prstClr val="black"/>
                </a:solidFill>
              </a:rPr>
              <a:t>Znane od lat pięćdziesiątych Szkoły Rodzenia ogrywają istotną rolę w przygotowaniu rodziców do </a:t>
            </a:r>
            <a:r>
              <a:rPr lang="pl-PL" dirty="0" smtClean="0">
                <a:solidFill>
                  <a:prstClr val="black"/>
                </a:solidFill>
              </a:rPr>
              <a:t>porodu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pl-PL" dirty="0" smtClean="0">
                <a:solidFill>
                  <a:prstClr val="black"/>
                </a:solidFill>
              </a:rPr>
              <a:t>Prof. Włodzimierz Fijałkowski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l-PL" dirty="0"/>
              <a:t>Szkoły Matek i </a:t>
            </a:r>
            <a:r>
              <a:rPr lang="pl-PL" dirty="0" smtClean="0"/>
              <a:t>Ojców</a:t>
            </a:r>
            <a:endParaRPr lang="pl-PL" dirty="0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/>
              <a:t>Kontynuacją edukacji przedporodowej jest Szkoła Matek i Ojców w okresie </a:t>
            </a:r>
            <a:r>
              <a:rPr lang="pl-PL" dirty="0" smtClean="0"/>
              <a:t>poporodowym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smtClean="0"/>
              <a:t>Przygotowują do opieki nad noworodkiem i matką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smtClean="0"/>
              <a:t>Studia podyplomowe edukacji poporodowej w PUM</a:t>
            </a:r>
          </a:p>
          <a:p>
            <a:pPr>
              <a:buClr>
                <a:schemeClr val="accent3">
                  <a:lumMod val="75000"/>
                </a:schemeClr>
              </a:buClr>
              <a:buSzPct val="150000"/>
            </a:pPr>
            <a:r>
              <a:rPr lang="pl-PL" dirty="0" smtClean="0"/>
              <a:t>Ogólnopolski Program Edukacji Poporodowej Szkoła Matek i Ojców </a:t>
            </a:r>
            <a:endParaRPr lang="pl-P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9684" y="4671268"/>
            <a:ext cx="891357" cy="12807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250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Order Serca Matki i Pupy Noworodka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Nie jedyny to przypadek w historii orderów. </a:t>
            </a:r>
            <a:r>
              <a:rPr lang="en-US" dirty="0" err="1"/>
              <a:t>Weźmy</a:t>
            </a:r>
            <a:r>
              <a:rPr lang="en-US" dirty="0"/>
              <a:t> </a:t>
            </a:r>
            <a:r>
              <a:rPr lang="en-US" dirty="0" err="1"/>
              <a:t>Wielce</a:t>
            </a:r>
            <a:r>
              <a:rPr lang="en-US" dirty="0"/>
              <a:t> </a:t>
            </a:r>
            <a:r>
              <a:rPr lang="en-US" dirty="0" err="1"/>
              <a:t>Szlachetny</a:t>
            </a:r>
            <a:r>
              <a:rPr lang="en-US" dirty="0"/>
              <a:t> Order </a:t>
            </a:r>
            <a:r>
              <a:rPr lang="en-US" dirty="0" err="1"/>
              <a:t>Podwiązki</a:t>
            </a:r>
            <a:r>
              <a:rPr lang="en-US" dirty="0"/>
              <a:t> (</a:t>
            </a:r>
            <a:r>
              <a:rPr lang="en-US" i="1" dirty="0"/>
              <a:t>The Most Noble Order of the Garter</a:t>
            </a:r>
            <a:r>
              <a:rPr lang="en-US" dirty="0"/>
              <a:t>). </a:t>
            </a:r>
            <a:r>
              <a:rPr lang="pl-PL" dirty="0"/>
              <a:t>To najwyższe odznaczenie cywilne i wojskowe </a:t>
            </a:r>
            <a:r>
              <a:rPr lang="pl-PL" dirty="0" smtClean="0"/>
              <a:t>w Wielkiej Brytanii. </a:t>
            </a:r>
            <a:r>
              <a:rPr lang="pl-PL" dirty="0"/>
              <a:t>Może go przyznawać jedynie królowa Anglii, jest to jeden z orderów dynastii panującej w tyk kraju. Zajmuje w hierarchii orderów świata drugie miejsce po </a:t>
            </a:r>
            <a:r>
              <a:rPr lang="pl-PL" dirty="0" smtClean="0"/>
              <a:t>papieskim Orderze Chrystusa. </a:t>
            </a:r>
            <a:r>
              <a:rPr lang="pl-PL" dirty="0"/>
              <a:t>Został  ustanowiony w 1348 przez króla </a:t>
            </a:r>
            <a:r>
              <a:rPr lang="pl-PL" dirty="0" smtClean="0"/>
              <a:t> Anglii </a:t>
            </a:r>
            <a:r>
              <a:rPr lang="pl-PL" dirty="0" err="1" smtClean="0"/>
              <a:t>Edwrda</a:t>
            </a:r>
            <a:r>
              <a:rPr lang="pl-PL" dirty="0" smtClean="0"/>
              <a:t> III z dynastii Plantagenetów. </a:t>
            </a:r>
            <a:r>
              <a:rPr lang="pl-PL" dirty="0"/>
              <a:t>Jedna z legend powstania Orderu Podwiązki głosi, że w czasie balu dworskiego, na którym Edward III był obecny, jedna z dam, wymienia się </a:t>
            </a:r>
            <a:r>
              <a:rPr lang="pl-PL" dirty="0" smtClean="0"/>
              <a:t>hrabinę </a:t>
            </a:r>
            <a:r>
              <a:rPr lang="pl-PL" dirty="0" err="1" smtClean="0"/>
              <a:t>Salsbury</a:t>
            </a:r>
            <a:r>
              <a:rPr lang="pl-PL" dirty="0" smtClean="0"/>
              <a:t>, </a:t>
            </a:r>
            <a:r>
              <a:rPr lang="pl-PL" dirty="0"/>
              <a:t>zgubiła ku uciesze </a:t>
            </a:r>
            <a:r>
              <a:rPr lang="pl-PL" dirty="0" smtClean="0"/>
              <a:t>zebranych podwiązkę. </a:t>
            </a:r>
            <a:r>
              <a:rPr lang="pl-PL" dirty="0"/>
              <a:t>Król pochylił się, podniósł podwiązkę i zawiązał ją na własnej nodze z uwagą </a:t>
            </a:r>
            <a:r>
              <a:rPr lang="pl-PL" i="1" dirty="0" err="1"/>
              <a:t>Honi</a:t>
            </a:r>
            <a:r>
              <a:rPr lang="pl-PL" i="1" dirty="0"/>
              <a:t> </a:t>
            </a:r>
            <a:r>
              <a:rPr lang="pl-PL" i="1" dirty="0" err="1"/>
              <a:t>soit</a:t>
            </a:r>
            <a:r>
              <a:rPr lang="pl-PL" i="1" dirty="0"/>
              <a:t> qui </a:t>
            </a:r>
            <a:r>
              <a:rPr lang="pl-PL" i="1" dirty="0" err="1"/>
              <a:t>maly</a:t>
            </a:r>
            <a:r>
              <a:rPr lang="pl-PL" i="1" dirty="0"/>
              <a:t> </a:t>
            </a:r>
            <a:r>
              <a:rPr lang="pl-PL" i="1" dirty="0" err="1"/>
              <a:t>pense</a:t>
            </a:r>
            <a:r>
              <a:rPr lang="pl-PL" dirty="0"/>
              <a:t> (</a:t>
            </a:r>
            <a:r>
              <a:rPr lang="pl-PL" i="1" dirty="0"/>
              <a:t>Hańba temu, kto źle o tym myśli</a:t>
            </a:r>
            <a:r>
              <a:rPr lang="pl-PL" dirty="0"/>
              <a:t>, </a:t>
            </a:r>
          </a:p>
        </p:txBody>
      </p:sp>
      <p:sp>
        <p:nvSpPr>
          <p:cNvPr id="7782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6E1B53E-EC1D-41C3-AFF9-111E412E3256}" type="slidenum">
              <a:rPr lang="pl-PL" sz="1200" smtClean="0">
                <a:solidFill>
                  <a:schemeClr val="tx2"/>
                </a:solidFill>
              </a:rPr>
              <a:pPr eaLnBrk="1" hangingPunct="1"/>
              <a:t>20</a:t>
            </a:fld>
            <a:endParaRPr lang="pl-PL" sz="1200" smtClean="0">
              <a:solidFill>
                <a:schemeClr val="tx2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399" y="2060848"/>
            <a:ext cx="5153899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3592399" y="404664"/>
            <a:ext cx="5094401" cy="5721499"/>
          </a:xfrm>
        </p:spPr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7393140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Zapraszam 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II Międzynarodowy Kongres Edukacji Poporodowej, Kołobrzeg 1-3 grudnia 2013r. Info; </a:t>
            </a:r>
            <a:r>
              <a:rPr lang="pl-PL" dirty="0" smtClean="0">
                <a:hlinkClick r:id="rId2"/>
              </a:rPr>
              <a:t>www.razemlatwiej.pl</a:t>
            </a:r>
            <a:endParaRPr lang="pl-PL" dirty="0" smtClean="0"/>
          </a:p>
          <a:p>
            <a:r>
              <a:rPr lang="pl-PL" dirty="0" smtClean="0"/>
              <a:t>Podyplomowe studia w PUM, Edukacja </a:t>
            </a:r>
            <a:r>
              <a:rPr lang="pl-PL" dirty="0" err="1" smtClean="0"/>
              <a:t>Okoloporodowa</a:t>
            </a:r>
            <a:r>
              <a:rPr lang="pl-PL" dirty="0" smtClean="0"/>
              <a:t> finansowane przez UE. Info. </a:t>
            </a:r>
            <a:r>
              <a:rPr lang="pl-PL" dirty="0" smtClean="0">
                <a:hlinkClick r:id="rId3"/>
              </a:rPr>
              <a:t>www.pum.edu.pl</a:t>
            </a:r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6755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0" dirty="0" smtClean="0"/>
              <a:t>Wolfgang </a:t>
            </a:r>
            <a:r>
              <a:rPr lang="pl-PL" dirty="0" smtClean="0"/>
              <a:t>Amadeusz Mozart</a:t>
            </a:r>
            <a:r>
              <a:rPr lang="pl-PL" b="0" dirty="0" smtClean="0"/>
              <a:t> (ur. 27 stycznia 1756 w Salzburgu, zm. 5 grudnia 1791 w Wiedniu)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sz="1600" dirty="0" smtClean="0"/>
              <a:t>cyt. „Czy moja żona byłaby w stanie czy też nie, nigdy nie będzie karmić swoich dzieci, takie zawsze było moje stanowcze zdanie! – Chciałem, żeby moje dziecko piło nie mleko innej kobiety – tylko wodę jak ja i moja siostra”</a:t>
            </a:r>
          </a:p>
          <a:p>
            <a:endParaRPr lang="pl-PL" sz="1600" dirty="0" smtClean="0"/>
          </a:p>
          <a:p>
            <a:r>
              <a:rPr lang="pl-PL" sz="1600" dirty="0" smtClean="0"/>
              <a:t>Owa woda to najprawdopodobniej woda jęczmienna </a:t>
            </a:r>
            <a:r>
              <a:rPr lang="pl-PL" sz="1600" dirty="0" err="1" smtClean="0"/>
              <a:t>Gerstenwasser</a:t>
            </a:r>
            <a:r>
              <a:rPr lang="pl-PL" sz="1600" dirty="0" smtClean="0"/>
              <a:t>, czyli odwar ze skiełkowanego jęczmienia browarnianego.</a:t>
            </a:r>
          </a:p>
          <a:p>
            <a:r>
              <a:rPr lang="pl-PL" sz="1600" dirty="0" smtClean="0"/>
              <a:t> </a:t>
            </a:r>
          </a:p>
          <a:p>
            <a:r>
              <a:rPr lang="pl-PL" sz="1600" dirty="0" smtClean="0"/>
              <a:t>Spośród siedmiorga dzieci Marii Anny i Leopolda Mozartów pięcioro zmarło przed ukończeniem sześciu miesięcy życia. (</a:t>
            </a:r>
            <a:r>
              <a:rPr lang="pl-PL" sz="1600" dirty="0" err="1" smtClean="0"/>
              <a:t>J.Nieznanowska</a:t>
            </a:r>
            <a:r>
              <a:rPr lang="pl-PL" sz="1600" dirty="0" smtClean="0"/>
              <a:t> Warszawa 2004)</a:t>
            </a:r>
          </a:p>
          <a:p>
            <a:endParaRPr lang="pl-PL" dirty="0"/>
          </a:p>
        </p:txBody>
      </p:sp>
      <p:pic>
        <p:nvPicPr>
          <p:cNvPr id="7" name="Symbol zastępczy zawartości 6" descr="Moza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9850" y="2032794"/>
            <a:ext cx="1962150" cy="2333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Znaczenie edukacji dla zapobiegania SIDS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pl-PL" dirty="0" err="1"/>
              <a:t>Keith</a:t>
            </a:r>
            <a:r>
              <a:rPr lang="pl-PL" dirty="0"/>
              <a:t> Richards z Rolling Stones stracił </a:t>
            </a:r>
            <a:r>
              <a:rPr lang="pl-PL" dirty="0" smtClean="0"/>
              <a:t>dziecko </a:t>
            </a:r>
            <a:r>
              <a:rPr lang="pl-PL" dirty="0"/>
              <a:t>z powodu </a:t>
            </a:r>
            <a:r>
              <a:rPr lang="pl-PL" dirty="0" smtClean="0"/>
              <a:t>SIDS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Wówczas nie były znane zalecenia WHO</a:t>
            </a:r>
            <a:r>
              <a:rPr lang="pl-PL" i="1" dirty="0" smtClean="0"/>
              <a:t> „</a:t>
            </a:r>
            <a:r>
              <a:rPr lang="pl-PL" i="1" dirty="0" err="1" smtClean="0"/>
              <a:t>Back</a:t>
            </a:r>
            <a:r>
              <a:rPr lang="pl-PL" i="1" dirty="0" smtClean="0"/>
              <a:t> to </a:t>
            </a:r>
            <a:r>
              <a:rPr lang="pl-PL" i="1" dirty="0" err="1" smtClean="0"/>
              <a:t>sleep</a:t>
            </a:r>
            <a:r>
              <a:rPr lang="pl-PL" i="1" dirty="0" smtClean="0"/>
              <a:t>”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Nie były znane monitory bezdechu ani pracownie </a:t>
            </a:r>
            <a:r>
              <a:rPr lang="pl-PL" dirty="0" err="1" smtClean="0"/>
              <a:t>polysomnograficzne</a:t>
            </a:r>
            <a:endParaRPr lang="pl-PL" dirty="0" smtClean="0"/>
          </a:p>
          <a:p>
            <a:pPr>
              <a:buClr>
                <a:schemeClr val="tx2">
                  <a:lumMod val="60000"/>
                  <a:lumOff val="40000"/>
                </a:schemeClr>
              </a:buClr>
              <a:buSzPct val="150000"/>
            </a:pPr>
            <a:r>
              <a:rPr lang="pl-PL" dirty="0" smtClean="0"/>
              <a:t>Nie było systemowych programów edukacyjnych  </a:t>
            </a:r>
            <a:endParaRPr lang="pl-PL" dirty="0"/>
          </a:p>
          <a:p>
            <a:endParaRPr lang="pl-P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283" y="2838964"/>
            <a:ext cx="2048434" cy="204843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Znaczenie edukacji dla bezpieczeństwa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800" dirty="0" smtClean="0"/>
              <a:t>	</a:t>
            </a:r>
            <a:r>
              <a:rPr lang="en-US" sz="2800" dirty="0" smtClean="0"/>
              <a:t>Would </a:t>
            </a:r>
            <a:r>
              <a:rPr lang="en-US" sz="2800" dirty="0"/>
              <a:t>you know my name if I saw you in Heaven?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Would it be the same if I saw you in Heaven?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I must be strong and carry on,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>'Cause I know I don't belong here in Heaven.</a:t>
            </a:r>
            <a:endParaRPr lang="pl-PL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6704" y="2787144"/>
            <a:ext cx="2121592" cy="21520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Zabobony czy wiedza?</a:t>
            </a:r>
            <a:br>
              <a:rPr lang="pl-PL" dirty="0" smtClean="0"/>
            </a:br>
            <a:r>
              <a:rPr lang="pl-PL" sz="1800" dirty="0" smtClean="0"/>
              <a:t>Dr Piotr Wysokiński dane z woj. Zachodniopomorskiego, wielkopolskiego i </a:t>
            </a:r>
            <a:r>
              <a:rPr lang="pl-PL" sz="1800" dirty="0" err="1" smtClean="0"/>
              <a:t>świętkorzyskiego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7961368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1104"/>
                <a:gridCol w="1378496"/>
              </a:tblGrid>
              <a:tr h="597641">
                <a:tc>
                  <a:txBody>
                    <a:bodyPr/>
                    <a:lstStyle/>
                    <a:p>
                      <a:r>
                        <a:rPr lang="pl-PL" dirty="0" smtClean="0"/>
                        <a:t>Treść zabobonu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(%)</a:t>
                      </a:r>
                      <a:endParaRPr lang="pl-PL" dirty="0"/>
                    </a:p>
                  </a:txBody>
                  <a:tcPr/>
                </a:tc>
              </a:tr>
              <a:tr h="597641">
                <a:tc>
                  <a:txBody>
                    <a:bodyPr/>
                    <a:lstStyle/>
                    <a:p>
                      <a:r>
                        <a:rPr lang="pl-PL" dirty="0" smtClean="0"/>
                        <a:t>Liczba węzłów</a:t>
                      </a:r>
                      <a:r>
                        <a:rPr lang="pl-PL" baseline="0" dirty="0" smtClean="0"/>
                        <a:t> w pępowinie świadczy o liczbie przyszłych porodów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4,8</a:t>
                      </a:r>
                      <a:endParaRPr lang="pl-PL" dirty="0"/>
                    </a:p>
                  </a:txBody>
                  <a:tcPr/>
                </a:tc>
              </a:tr>
              <a:tr h="597641">
                <a:tc>
                  <a:txBody>
                    <a:bodyPr/>
                    <a:lstStyle/>
                    <a:p>
                      <a:r>
                        <a:rPr lang="pl-PL" dirty="0" smtClean="0"/>
                        <a:t>Kształt brzucha kobiety może świadczyć o płci dziecka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32,2</a:t>
                      </a:r>
                      <a:endParaRPr lang="pl-PL" dirty="0"/>
                    </a:p>
                  </a:txBody>
                  <a:tcPr/>
                </a:tc>
              </a:tr>
              <a:tr h="597641">
                <a:tc>
                  <a:txBody>
                    <a:bodyPr/>
                    <a:lstStyle/>
                    <a:p>
                      <a:r>
                        <a:rPr lang="pl-PL" dirty="0" smtClean="0"/>
                        <a:t>Istnieje</a:t>
                      </a:r>
                      <a:r>
                        <a:rPr lang="pl-PL" baseline="0" dirty="0" smtClean="0"/>
                        <a:t> związek między owłosieniem głowy dziecka i zgagą u matki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27,2%</a:t>
                      </a:r>
                      <a:endParaRPr lang="pl-PL" dirty="0"/>
                    </a:p>
                  </a:txBody>
                  <a:tcPr/>
                </a:tc>
              </a:tr>
              <a:tr h="597641">
                <a:tc>
                  <a:txBody>
                    <a:bodyPr/>
                    <a:lstStyle/>
                    <a:p>
                      <a:r>
                        <a:rPr lang="pl-PL" baseline="0" dirty="0" smtClean="0"/>
                        <a:t>Patrzeniem na pożar ma zawiązek z obecnością  znamienia u dziecka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18,4</a:t>
                      </a:r>
                      <a:endParaRPr lang="pl-PL" dirty="0"/>
                    </a:p>
                  </a:txBody>
                  <a:tcPr/>
                </a:tc>
              </a:tr>
              <a:tr h="597641">
                <a:tc>
                  <a:txBody>
                    <a:bodyPr/>
                    <a:lstStyle/>
                    <a:p>
                      <a:r>
                        <a:rPr lang="pl-PL" dirty="0" smtClean="0"/>
                        <a:t>Leczenie pleśniawek moczem jest skuteczne 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39,9%</a:t>
                      </a:r>
                      <a:endParaRPr lang="pl-PL" dirty="0"/>
                    </a:p>
                  </a:txBody>
                  <a:tcPr/>
                </a:tc>
              </a:tr>
              <a:tr h="597641">
                <a:tc>
                  <a:txBody>
                    <a:bodyPr/>
                    <a:lstStyle/>
                    <a:p>
                      <a:r>
                        <a:rPr lang="pl-PL" dirty="0" smtClean="0"/>
                        <a:t>Złoty pierścionka w kąpieli zmniejsza żółtaczkę u noworodka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5,3</a:t>
                      </a:r>
                      <a:endParaRPr lang="pl-PL" dirty="0"/>
                    </a:p>
                  </a:txBody>
                  <a:tcPr/>
                </a:tc>
              </a:tr>
              <a:tr h="597641">
                <a:tc>
                  <a:txBody>
                    <a:bodyPr/>
                    <a:lstStyle/>
                    <a:p>
                      <a:r>
                        <a:rPr lang="pl-PL" dirty="0" smtClean="0"/>
                        <a:t>Na dzieci rzucane są uroki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39,9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065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38" y="142875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sz="2800" b="1" dirty="0">
                <a:solidFill>
                  <a:schemeClr val="tx1"/>
                </a:solidFill>
              </a:rPr>
              <a:t>Czego oczekują matki w edukacji poporodowej</a:t>
            </a:r>
            <a:r>
              <a:rPr lang="pl-PL" sz="2800" b="1" dirty="0">
                <a:solidFill>
                  <a:srgbClr val="FF3300"/>
                </a:solidFill>
              </a:rPr>
              <a:t/>
            </a:r>
            <a:br>
              <a:rPr lang="pl-PL" sz="2800" b="1" dirty="0">
                <a:solidFill>
                  <a:srgbClr val="FF3300"/>
                </a:solidFill>
              </a:rPr>
            </a:br>
            <a:r>
              <a:rPr lang="pl-PL" sz="1600" i="1" dirty="0">
                <a:solidFill>
                  <a:srgbClr val="0066FF"/>
                </a:solidFill>
              </a:rPr>
              <a:t>(</a:t>
            </a:r>
            <a:r>
              <a:rPr lang="pl-PL" sz="1600" i="1" dirty="0" err="1">
                <a:solidFill>
                  <a:srgbClr val="0066FF"/>
                </a:solidFill>
              </a:rPr>
              <a:t>Wg</a:t>
            </a:r>
            <a:r>
              <a:rPr lang="pl-PL" sz="1600" i="1" dirty="0">
                <a:solidFill>
                  <a:srgbClr val="0066FF"/>
                </a:solidFill>
              </a:rPr>
              <a:t>. </a:t>
            </a:r>
            <a:r>
              <a:rPr lang="pl-PL" sz="1600" i="1" dirty="0" err="1">
                <a:solidFill>
                  <a:srgbClr val="0066FF"/>
                </a:solidFill>
              </a:rPr>
              <a:t>K.Augustyniuk</a:t>
            </a:r>
            <a:r>
              <a:rPr lang="pl-PL" sz="1600" i="1" dirty="0">
                <a:solidFill>
                  <a:srgbClr val="0066FF"/>
                </a:solidFill>
              </a:rPr>
              <a:t>)</a:t>
            </a:r>
          </a:p>
        </p:txBody>
      </p:sp>
      <p:grpSp>
        <p:nvGrpSpPr>
          <p:cNvPr id="51203" name="Group 176"/>
          <p:cNvGrpSpPr>
            <a:grpSpLocks/>
          </p:cNvGrpSpPr>
          <p:nvPr/>
        </p:nvGrpSpPr>
        <p:grpSpPr bwMode="auto">
          <a:xfrm>
            <a:off x="1403648" y="1052736"/>
            <a:ext cx="6311602" cy="5590952"/>
            <a:chOff x="-3" y="-3"/>
            <a:chExt cx="3342" cy="3923"/>
          </a:xfrm>
        </p:grpSpPr>
        <p:grpSp>
          <p:nvGrpSpPr>
            <p:cNvPr id="51204" name="Group 174"/>
            <p:cNvGrpSpPr>
              <a:grpSpLocks/>
            </p:cNvGrpSpPr>
            <p:nvPr/>
          </p:nvGrpSpPr>
          <p:grpSpPr bwMode="auto">
            <a:xfrm>
              <a:off x="0" y="0"/>
              <a:ext cx="3336" cy="3917"/>
              <a:chOff x="0" y="0"/>
              <a:chExt cx="3336" cy="3917"/>
            </a:xfrm>
          </p:grpSpPr>
          <p:grpSp>
            <p:nvGrpSpPr>
              <p:cNvPr id="51206" name="Group 55"/>
              <p:cNvGrpSpPr>
                <a:grpSpLocks/>
              </p:cNvGrpSpPr>
              <p:nvPr/>
            </p:nvGrpSpPr>
            <p:grpSpPr bwMode="auto">
              <a:xfrm>
                <a:off x="0" y="4"/>
                <a:ext cx="1133" cy="1036"/>
                <a:chOff x="0" y="4"/>
                <a:chExt cx="1133" cy="1036"/>
              </a:xfrm>
            </p:grpSpPr>
            <p:sp>
              <p:nvSpPr>
                <p:cNvPr id="89091" name="Rectangle 3"/>
                <p:cNvSpPr>
                  <a:spLocks noChangeArrowheads="1"/>
                </p:cNvSpPr>
                <p:nvPr/>
              </p:nvSpPr>
              <p:spPr bwMode="auto">
                <a:xfrm>
                  <a:off x="40" y="4"/>
                  <a:ext cx="1050" cy="103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>
                    <a:defRPr/>
                  </a:pPr>
                  <a:r>
                    <a:rPr lang="pl-PL" sz="1600" b="1" dirty="0">
                      <a:latin typeface="+mj-lt"/>
                      <a:cs typeface="Times New Roman" pitchFamily="18" charset="0"/>
                    </a:rPr>
                    <a:t>Rodzaje zagadnie</a:t>
                  </a:r>
                  <a:r>
                    <a:rPr lang="pl-PL" sz="1600" b="1" dirty="0">
                      <a:latin typeface="+mj-lt"/>
                    </a:rPr>
                    <a:t>ń</a:t>
                  </a:r>
                  <a:r>
                    <a:rPr lang="pl-PL" sz="1600" b="1" dirty="0">
                      <a:latin typeface="+mj-lt"/>
                      <a:cs typeface="Times New Roman" pitchFamily="18" charset="0"/>
                    </a:rPr>
                    <a:t>, </a:t>
                  </a:r>
                </a:p>
                <a:p>
                  <a:pPr>
                    <a:defRPr/>
                  </a:pPr>
                  <a:r>
                    <a:rPr lang="pl-PL" sz="1600" b="1" dirty="0" err="1">
                      <a:latin typeface="+mj-lt"/>
                      <a:cs typeface="Times New Roman" pitchFamily="18" charset="0"/>
                    </a:rPr>
                    <a:t>realizowaych</a:t>
                  </a:r>
                  <a:r>
                    <a:rPr lang="pl-PL" sz="1600" b="1" dirty="0">
                      <a:latin typeface="+mj-lt"/>
                      <a:cs typeface="Times New Roman" pitchFamily="18" charset="0"/>
                    </a:rPr>
                    <a:t> </a:t>
                  </a:r>
                  <a:br>
                    <a:rPr lang="pl-PL" sz="1600" b="1" dirty="0">
                      <a:latin typeface="+mj-lt"/>
                      <a:cs typeface="Times New Roman" pitchFamily="18" charset="0"/>
                    </a:rPr>
                  </a:br>
                  <a:r>
                    <a:rPr lang="pl-PL" sz="1600" b="1" dirty="0">
                      <a:latin typeface="+mj-lt"/>
                      <a:cs typeface="Times New Roman" pitchFamily="18" charset="0"/>
                    </a:rPr>
                    <a:t>w programie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  <a:p>
                  <a:pPr eaLnBrk="0" hangingPunct="0">
                    <a:defRPr/>
                  </a:pPr>
                  <a:r>
                    <a:rPr lang="pl-PL" sz="1600" b="1" dirty="0">
                      <a:latin typeface="+mj-lt"/>
                      <a:cs typeface="Times New Roman" pitchFamily="18" charset="0"/>
                    </a:rPr>
                    <a:t>edukacji </a:t>
                  </a:r>
                  <a:r>
                    <a:rPr lang="pl-PL" sz="1600" b="1" dirty="0" smtClean="0">
                      <a:latin typeface="+mj-lt"/>
                      <a:cs typeface="Times New Roman" pitchFamily="18" charset="0"/>
                    </a:rPr>
                    <a:t>poporodowej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42" name="Rectangle 54"/>
                <p:cNvSpPr>
                  <a:spLocks noChangeArrowheads="1"/>
                </p:cNvSpPr>
                <p:nvPr/>
              </p:nvSpPr>
              <p:spPr bwMode="auto">
                <a:xfrm>
                  <a:off x="0" y="4"/>
                  <a:ext cx="1133" cy="103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07" name="Group 57"/>
              <p:cNvGrpSpPr>
                <a:grpSpLocks/>
              </p:cNvGrpSpPr>
              <p:nvPr/>
            </p:nvGrpSpPr>
            <p:grpSpPr bwMode="auto">
              <a:xfrm>
                <a:off x="1132" y="0"/>
                <a:ext cx="828" cy="633"/>
                <a:chOff x="1132" y="0"/>
                <a:chExt cx="828" cy="633"/>
              </a:xfrm>
            </p:grpSpPr>
            <p:sp>
              <p:nvSpPr>
                <p:cNvPr id="89092" name="Rectangle 4"/>
                <p:cNvSpPr>
                  <a:spLocks noChangeArrowheads="1"/>
                </p:cNvSpPr>
                <p:nvPr/>
              </p:nvSpPr>
              <p:spPr bwMode="auto">
                <a:xfrm>
                  <a:off x="1175" y="4"/>
                  <a:ext cx="74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GRUPA I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  <a:p>
                  <a:pPr algn="ctr" eaLnBrk="0" hangingPunct="0">
                    <a:defRPr/>
                  </a:pPr>
                  <a:r>
                    <a:rPr lang="pl-PL" b="1" dirty="0">
                      <a:latin typeface="+mj-lt"/>
                      <a:cs typeface="Times New Roman" pitchFamily="18" charset="0"/>
                    </a:rPr>
                    <a:t>N = </a:t>
                  </a: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200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44" name="Rectangle 56"/>
                <p:cNvSpPr>
                  <a:spLocks noChangeArrowheads="1"/>
                </p:cNvSpPr>
                <p:nvPr/>
              </p:nvSpPr>
              <p:spPr bwMode="auto">
                <a:xfrm>
                  <a:off x="1132" y="4"/>
                  <a:ext cx="828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08" name="Group 59"/>
              <p:cNvGrpSpPr>
                <a:grpSpLocks/>
              </p:cNvGrpSpPr>
              <p:nvPr/>
            </p:nvGrpSpPr>
            <p:grpSpPr bwMode="auto">
              <a:xfrm>
                <a:off x="1960" y="0"/>
                <a:ext cx="820" cy="633"/>
                <a:chOff x="1960" y="0"/>
                <a:chExt cx="820" cy="633"/>
              </a:xfrm>
            </p:grpSpPr>
            <p:sp>
              <p:nvSpPr>
                <p:cNvPr id="89093" name="Rectangle 5"/>
                <p:cNvSpPr>
                  <a:spLocks noChangeArrowheads="1"/>
                </p:cNvSpPr>
                <p:nvPr/>
              </p:nvSpPr>
              <p:spPr bwMode="auto">
                <a:xfrm>
                  <a:off x="2003" y="4"/>
                  <a:ext cx="736" cy="63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GRUPA II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  <a:p>
                  <a:pPr algn="ctr" eaLnBrk="0" hangingPunct="0">
                    <a:defRPr/>
                  </a:pPr>
                  <a:r>
                    <a:rPr lang="pl-PL" b="1" dirty="0">
                      <a:latin typeface="+mj-lt"/>
                      <a:cs typeface="Times New Roman" pitchFamily="18" charset="0"/>
                    </a:rPr>
                    <a:t>N = </a:t>
                  </a: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200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46" name="Rectangle 58"/>
                <p:cNvSpPr>
                  <a:spLocks noChangeArrowheads="1"/>
                </p:cNvSpPr>
                <p:nvPr/>
              </p:nvSpPr>
              <p:spPr bwMode="auto">
                <a:xfrm>
                  <a:off x="1960" y="4"/>
                  <a:ext cx="820" cy="63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09" name="Group 63"/>
              <p:cNvGrpSpPr>
                <a:grpSpLocks/>
              </p:cNvGrpSpPr>
              <p:nvPr/>
            </p:nvGrpSpPr>
            <p:grpSpPr bwMode="auto">
              <a:xfrm>
                <a:off x="2780" y="0"/>
                <a:ext cx="556" cy="633"/>
                <a:chOff x="2780" y="0"/>
                <a:chExt cx="556" cy="633"/>
              </a:xfrm>
            </p:grpSpPr>
            <p:sp>
              <p:nvSpPr>
                <p:cNvPr id="89150" name="Rectangle 62"/>
                <p:cNvSpPr>
                  <a:spLocks noChangeArrowheads="1"/>
                </p:cNvSpPr>
                <p:nvPr/>
              </p:nvSpPr>
              <p:spPr bwMode="auto">
                <a:xfrm>
                  <a:off x="2780" y="4"/>
                  <a:ext cx="556" cy="63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  <p:grpSp>
              <p:nvGrpSpPr>
                <p:cNvPr id="51368" name="Group 61"/>
                <p:cNvGrpSpPr>
                  <a:grpSpLocks/>
                </p:cNvGrpSpPr>
                <p:nvPr/>
              </p:nvGrpSpPr>
              <p:grpSpPr bwMode="auto">
                <a:xfrm>
                  <a:off x="2780" y="0"/>
                  <a:ext cx="556" cy="633"/>
                  <a:chOff x="2780" y="0"/>
                  <a:chExt cx="556" cy="633"/>
                </a:xfrm>
              </p:grpSpPr>
              <p:sp>
                <p:nvSpPr>
                  <p:cNvPr id="89094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4"/>
                    <a:ext cx="474" cy="63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pl-PL" b="1" dirty="0" smtClean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(p)</a:t>
                    </a:r>
                    <a:endParaRPr lang="pl-PL" b="1" dirty="0">
                      <a:solidFill>
                        <a:srgbClr val="FF0000"/>
                      </a:solidFill>
                      <a:latin typeface="+mj-lt"/>
                      <a:cs typeface="Times New Roman" pitchFamily="18" charset="0"/>
                    </a:endParaRPr>
                  </a:p>
                  <a:p>
                    <a:pPr algn="ctr" eaLnBrk="0" hangingPunct="0">
                      <a:defRPr/>
                    </a:pPr>
                    <a:endParaRPr lang="pl-PL" sz="2800" b="1" dirty="0">
                      <a:latin typeface="+mj-lt"/>
                    </a:endParaRPr>
                  </a:p>
                </p:txBody>
              </p:sp>
              <p:sp>
                <p:nvSpPr>
                  <p:cNvPr id="89148" name="Rectangle 60"/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4"/>
                    <a:ext cx="556" cy="63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pl-PL" sz="2800" b="1">
                      <a:latin typeface="+mj-lt"/>
                    </a:endParaRPr>
                  </a:p>
                </p:txBody>
              </p:sp>
            </p:grpSp>
          </p:grpSp>
          <p:grpSp>
            <p:nvGrpSpPr>
              <p:cNvPr id="51210" name="Group 65"/>
              <p:cNvGrpSpPr>
                <a:grpSpLocks/>
              </p:cNvGrpSpPr>
              <p:nvPr/>
            </p:nvGrpSpPr>
            <p:grpSpPr bwMode="auto">
              <a:xfrm>
                <a:off x="1132" y="633"/>
                <a:ext cx="414" cy="403"/>
                <a:chOff x="1132" y="633"/>
                <a:chExt cx="414" cy="403"/>
              </a:xfrm>
            </p:grpSpPr>
            <p:sp>
              <p:nvSpPr>
                <p:cNvPr id="89095" name="Rectangle 7"/>
                <p:cNvSpPr>
                  <a:spLocks noChangeArrowheads="1"/>
                </p:cNvSpPr>
                <p:nvPr/>
              </p:nvSpPr>
              <p:spPr bwMode="auto">
                <a:xfrm>
                  <a:off x="1175" y="637"/>
                  <a:ext cx="3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n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52" name="Rectangle 64"/>
                <p:cNvSpPr>
                  <a:spLocks noChangeArrowheads="1"/>
                </p:cNvSpPr>
                <p:nvPr/>
              </p:nvSpPr>
              <p:spPr bwMode="auto">
                <a:xfrm>
                  <a:off x="1132" y="637"/>
                  <a:ext cx="4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11" name="Group 67"/>
              <p:cNvGrpSpPr>
                <a:grpSpLocks/>
              </p:cNvGrpSpPr>
              <p:nvPr/>
            </p:nvGrpSpPr>
            <p:grpSpPr bwMode="auto">
              <a:xfrm>
                <a:off x="1546" y="633"/>
                <a:ext cx="414" cy="403"/>
                <a:chOff x="1546" y="633"/>
                <a:chExt cx="414" cy="403"/>
              </a:xfrm>
            </p:grpSpPr>
            <p:sp>
              <p:nvSpPr>
                <p:cNvPr id="89096" name="Rectangle 8"/>
                <p:cNvSpPr>
                  <a:spLocks noChangeArrowheads="1"/>
                </p:cNvSpPr>
                <p:nvPr/>
              </p:nvSpPr>
              <p:spPr bwMode="auto">
                <a:xfrm>
                  <a:off x="1589" y="637"/>
                  <a:ext cx="3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%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54" name="Rectangle 66"/>
                <p:cNvSpPr>
                  <a:spLocks noChangeArrowheads="1"/>
                </p:cNvSpPr>
                <p:nvPr/>
              </p:nvSpPr>
              <p:spPr bwMode="auto">
                <a:xfrm>
                  <a:off x="1546" y="637"/>
                  <a:ext cx="41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12" name="Group 69"/>
              <p:cNvGrpSpPr>
                <a:grpSpLocks/>
              </p:cNvGrpSpPr>
              <p:nvPr/>
            </p:nvGrpSpPr>
            <p:grpSpPr bwMode="auto">
              <a:xfrm>
                <a:off x="1960" y="633"/>
                <a:ext cx="410" cy="403"/>
                <a:chOff x="1960" y="633"/>
                <a:chExt cx="410" cy="403"/>
              </a:xfrm>
            </p:grpSpPr>
            <p:sp>
              <p:nvSpPr>
                <p:cNvPr id="89097" name="Rectangle 9"/>
                <p:cNvSpPr>
                  <a:spLocks noChangeArrowheads="1"/>
                </p:cNvSpPr>
                <p:nvPr/>
              </p:nvSpPr>
              <p:spPr bwMode="auto">
                <a:xfrm>
                  <a:off x="2003" y="637"/>
                  <a:ext cx="3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n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56" name="Rectangle 68"/>
                <p:cNvSpPr>
                  <a:spLocks noChangeArrowheads="1"/>
                </p:cNvSpPr>
                <p:nvPr/>
              </p:nvSpPr>
              <p:spPr bwMode="auto">
                <a:xfrm>
                  <a:off x="1960" y="637"/>
                  <a:ext cx="41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13" name="Group 71"/>
              <p:cNvGrpSpPr>
                <a:grpSpLocks/>
              </p:cNvGrpSpPr>
              <p:nvPr/>
            </p:nvGrpSpPr>
            <p:grpSpPr bwMode="auto">
              <a:xfrm>
                <a:off x="2370" y="633"/>
                <a:ext cx="410" cy="403"/>
                <a:chOff x="2370" y="633"/>
                <a:chExt cx="410" cy="403"/>
              </a:xfrm>
            </p:grpSpPr>
            <p:sp>
              <p:nvSpPr>
                <p:cNvPr id="89098" name="Rectangle 10"/>
                <p:cNvSpPr>
                  <a:spLocks noChangeArrowheads="1"/>
                </p:cNvSpPr>
                <p:nvPr/>
              </p:nvSpPr>
              <p:spPr bwMode="auto">
                <a:xfrm>
                  <a:off x="2413" y="637"/>
                  <a:ext cx="3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%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58" name="Rectangle 70"/>
                <p:cNvSpPr>
                  <a:spLocks noChangeArrowheads="1"/>
                </p:cNvSpPr>
                <p:nvPr/>
              </p:nvSpPr>
              <p:spPr bwMode="auto">
                <a:xfrm>
                  <a:off x="2370" y="637"/>
                  <a:ext cx="41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14" name="Group 75"/>
              <p:cNvGrpSpPr>
                <a:grpSpLocks/>
              </p:cNvGrpSpPr>
              <p:nvPr/>
            </p:nvGrpSpPr>
            <p:grpSpPr bwMode="auto">
              <a:xfrm>
                <a:off x="2780" y="637"/>
                <a:ext cx="556" cy="407"/>
                <a:chOff x="2780" y="637"/>
                <a:chExt cx="556" cy="407"/>
              </a:xfrm>
            </p:grpSpPr>
            <p:sp>
              <p:nvSpPr>
                <p:cNvPr id="89162" name="Rectangle 74"/>
                <p:cNvSpPr>
                  <a:spLocks noChangeArrowheads="1"/>
                </p:cNvSpPr>
                <p:nvPr/>
              </p:nvSpPr>
              <p:spPr bwMode="auto">
                <a:xfrm>
                  <a:off x="2780" y="637"/>
                  <a:ext cx="556" cy="40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  <p:grpSp>
              <p:nvGrpSpPr>
                <p:cNvPr id="51356" name="Group 73"/>
                <p:cNvGrpSpPr>
                  <a:grpSpLocks/>
                </p:cNvGrpSpPr>
                <p:nvPr/>
              </p:nvGrpSpPr>
              <p:grpSpPr bwMode="auto">
                <a:xfrm>
                  <a:off x="2780" y="637"/>
                  <a:ext cx="556" cy="407"/>
                  <a:chOff x="2780" y="637"/>
                  <a:chExt cx="556" cy="407"/>
                </a:xfrm>
              </p:grpSpPr>
              <p:sp>
                <p:nvSpPr>
                  <p:cNvPr id="89099" name="Rectangle 11"/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641"/>
                    <a:ext cx="474" cy="40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 eaLnBrk="0" hangingPunct="0">
                      <a:defRPr/>
                    </a:pPr>
                    <a:endParaRPr lang="pl-PL" sz="2800" b="1" dirty="0">
                      <a:latin typeface="+mj-lt"/>
                    </a:endParaRPr>
                  </a:p>
                </p:txBody>
              </p:sp>
              <p:sp>
                <p:nvSpPr>
                  <p:cNvPr id="89160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637"/>
                    <a:ext cx="556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pl-PL" sz="2800" b="1">
                      <a:latin typeface="+mj-lt"/>
                    </a:endParaRPr>
                  </a:p>
                </p:txBody>
              </p:sp>
            </p:grpSp>
          </p:grpSp>
          <p:grpSp>
            <p:nvGrpSpPr>
              <p:cNvPr id="51215" name="Group 77"/>
              <p:cNvGrpSpPr>
                <a:grpSpLocks/>
              </p:cNvGrpSpPr>
              <p:nvPr/>
            </p:nvGrpSpPr>
            <p:grpSpPr bwMode="auto">
              <a:xfrm>
                <a:off x="0" y="1036"/>
                <a:ext cx="1132" cy="413"/>
                <a:chOff x="0" y="1036"/>
                <a:chExt cx="1132" cy="413"/>
              </a:xfrm>
            </p:grpSpPr>
            <p:sp>
              <p:nvSpPr>
                <p:cNvPr id="89100" name="Rectangle 12"/>
                <p:cNvSpPr>
                  <a:spLocks noChangeArrowheads="1"/>
                </p:cNvSpPr>
                <p:nvPr/>
              </p:nvSpPr>
              <p:spPr bwMode="auto">
                <a:xfrm>
                  <a:off x="40" y="1040"/>
                  <a:ext cx="1050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sz="1600" b="1" dirty="0">
                      <a:latin typeface="+mj-lt"/>
                      <a:cs typeface="Times New Roman" pitchFamily="18" charset="0"/>
                    </a:rPr>
                    <a:t>Pielęgnacja </a:t>
                  </a:r>
                  <a:r>
                    <a:rPr lang="pl-PL" sz="1600" b="1" dirty="0" smtClean="0">
                      <a:latin typeface="+mj-lt"/>
                      <a:cs typeface="Times New Roman" pitchFamily="18" charset="0"/>
                    </a:rPr>
                    <a:t>noworodka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64" name="Rectangle 76"/>
                <p:cNvSpPr>
                  <a:spLocks noChangeArrowheads="1"/>
                </p:cNvSpPr>
                <p:nvPr/>
              </p:nvSpPr>
              <p:spPr bwMode="auto">
                <a:xfrm>
                  <a:off x="0" y="1040"/>
                  <a:ext cx="1133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16" name="Group 79"/>
              <p:cNvGrpSpPr>
                <a:grpSpLocks/>
              </p:cNvGrpSpPr>
              <p:nvPr/>
            </p:nvGrpSpPr>
            <p:grpSpPr bwMode="auto">
              <a:xfrm>
                <a:off x="1132" y="1036"/>
                <a:ext cx="414" cy="413"/>
                <a:chOff x="1132" y="1036"/>
                <a:chExt cx="414" cy="413"/>
              </a:xfrm>
            </p:grpSpPr>
            <p:sp>
              <p:nvSpPr>
                <p:cNvPr id="89101" name="Rectangle 13"/>
                <p:cNvSpPr>
                  <a:spLocks noChangeArrowheads="1"/>
                </p:cNvSpPr>
                <p:nvPr/>
              </p:nvSpPr>
              <p:spPr bwMode="auto">
                <a:xfrm>
                  <a:off x="1175" y="1040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141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66" name="Rectangle 78"/>
                <p:cNvSpPr>
                  <a:spLocks noChangeArrowheads="1"/>
                </p:cNvSpPr>
                <p:nvPr/>
              </p:nvSpPr>
              <p:spPr bwMode="auto">
                <a:xfrm>
                  <a:off x="1132" y="1040"/>
                  <a:ext cx="414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17" name="Group 81"/>
              <p:cNvGrpSpPr>
                <a:grpSpLocks/>
              </p:cNvGrpSpPr>
              <p:nvPr/>
            </p:nvGrpSpPr>
            <p:grpSpPr bwMode="auto">
              <a:xfrm>
                <a:off x="1546" y="1036"/>
                <a:ext cx="414" cy="413"/>
                <a:chOff x="1546" y="1036"/>
                <a:chExt cx="414" cy="413"/>
              </a:xfrm>
            </p:grpSpPr>
            <p:sp>
              <p:nvSpPr>
                <p:cNvPr id="89102" name="Rectangle 14"/>
                <p:cNvSpPr>
                  <a:spLocks noChangeArrowheads="1"/>
                </p:cNvSpPr>
                <p:nvPr/>
              </p:nvSpPr>
              <p:spPr bwMode="auto">
                <a:xfrm>
                  <a:off x="1589" y="1040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70,5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68" name="Rectangle 80"/>
                <p:cNvSpPr>
                  <a:spLocks noChangeArrowheads="1"/>
                </p:cNvSpPr>
                <p:nvPr/>
              </p:nvSpPr>
              <p:spPr bwMode="auto">
                <a:xfrm>
                  <a:off x="1546" y="1040"/>
                  <a:ext cx="415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18" name="Group 83"/>
              <p:cNvGrpSpPr>
                <a:grpSpLocks/>
              </p:cNvGrpSpPr>
              <p:nvPr/>
            </p:nvGrpSpPr>
            <p:grpSpPr bwMode="auto">
              <a:xfrm>
                <a:off x="1960" y="1036"/>
                <a:ext cx="410" cy="413"/>
                <a:chOff x="1960" y="1036"/>
                <a:chExt cx="410" cy="413"/>
              </a:xfrm>
            </p:grpSpPr>
            <p:sp>
              <p:nvSpPr>
                <p:cNvPr id="89103" name="Rectangle 15"/>
                <p:cNvSpPr>
                  <a:spLocks noChangeArrowheads="1"/>
                </p:cNvSpPr>
                <p:nvPr/>
              </p:nvSpPr>
              <p:spPr bwMode="auto">
                <a:xfrm>
                  <a:off x="2003" y="1040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107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70" name="Rectangle 82"/>
                <p:cNvSpPr>
                  <a:spLocks noChangeArrowheads="1"/>
                </p:cNvSpPr>
                <p:nvPr/>
              </p:nvSpPr>
              <p:spPr bwMode="auto">
                <a:xfrm>
                  <a:off x="1960" y="1040"/>
                  <a:ext cx="410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19" name="Group 85"/>
              <p:cNvGrpSpPr>
                <a:grpSpLocks/>
              </p:cNvGrpSpPr>
              <p:nvPr/>
            </p:nvGrpSpPr>
            <p:grpSpPr bwMode="auto">
              <a:xfrm>
                <a:off x="2370" y="1036"/>
                <a:ext cx="410" cy="413"/>
                <a:chOff x="2370" y="1036"/>
                <a:chExt cx="410" cy="413"/>
              </a:xfrm>
            </p:grpSpPr>
            <p:sp>
              <p:nvSpPr>
                <p:cNvPr id="89104" name="Rectangle 16"/>
                <p:cNvSpPr>
                  <a:spLocks noChangeArrowheads="1"/>
                </p:cNvSpPr>
                <p:nvPr/>
              </p:nvSpPr>
              <p:spPr bwMode="auto">
                <a:xfrm>
                  <a:off x="2413" y="1040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53,5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72" name="Rectangle 84"/>
                <p:cNvSpPr>
                  <a:spLocks noChangeArrowheads="1"/>
                </p:cNvSpPr>
                <p:nvPr/>
              </p:nvSpPr>
              <p:spPr bwMode="auto">
                <a:xfrm>
                  <a:off x="2370" y="1040"/>
                  <a:ext cx="410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20" name="Group 89"/>
              <p:cNvGrpSpPr>
                <a:grpSpLocks/>
              </p:cNvGrpSpPr>
              <p:nvPr/>
            </p:nvGrpSpPr>
            <p:grpSpPr bwMode="auto">
              <a:xfrm>
                <a:off x="2780" y="1036"/>
                <a:ext cx="556" cy="413"/>
                <a:chOff x="2780" y="1036"/>
                <a:chExt cx="556" cy="413"/>
              </a:xfrm>
            </p:grpSpPr>
            <p:sp>
              <p:nvSpPr>
                <p:cNvPr id="89176" name="Rectangle 88"/>
                <p:cNvSpPr>
                  <a:spLocks noChangeArrowheads="1"/>
                </p:cNvSpPr>
                <p:nvPr/>
              </p:nvSpPr>
              <p:spPr bwMode="auto">
                <a:xfrm>
                  <a:off x="2780" y="1040"/>
                  <a:ext cx="556" cy="409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  <p:grpSp>
              <p:nvGrpSpPr>
                <p:cNvPr id="51342" name="Group 87"/>
                <p:cNvGrpSpPr>
                  <a:grpSpLocks/>
                </p:cNvGrpSpPr>
                <p:nvPr/>
              </p:nvGrpSpPr>
              <p:grpSpPr bwMode="auto">
                <a:xfrm>
                  <a:off x="2780" y="1036"/>
                  <a:ext cx="556" cy="413"/>
                  <a:chOff x="2780" y="1036"/>
                  <a:chExt cx="556" cy="413"/>
                </a:xfrm>
              </p:grpSpPr>
              <p:sp>
                <p:nvSpPr>
                  <p:cNvPr id="89105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1040"/>
                    <a:ext cx="474" cy="40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pl-PL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&lt; </a:t>
                    </a:r>
                    <a:r>
                      <a:rPr lang="pl-PL" b="1" dirty="0" smtClean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0,001</a:t>
                    </a:r>
                    <a:endParaRPr lang="pl-PL" b="1" dirty="0">
                      <a:latin typeface="+mj-lt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9174" name="Rectangle 86"/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1040"/>
                    <a:ext cx="556" cy="4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pl-PL" sz="2800" b="1">
                      <a:latin typeface="+mj-lt"/>
                    </a:endParaRPr>
                  </a:p>
                </p:txBody>
              </p:sp>
            </p:grpSp>
          </p:grpSp>
          <p:grpSp>
            <p:nvGrpSpPr>
              <p:cNvPr id="51221" name="Group 91"/>
              <p:cNvGrpSpPr>
                <a:grpSpLocks/>
              </p:cNvGrpSpPr>
              <p:nvPr/>
            </p:nvGrpSpPr>
            <p:grpSpPr bwMode="auto">
              <a:xfrm>
                <a:off x="0" y="1449"/>
                <a:ext cx="1132" cy="413"/>
                <a:chOff x="0" y="1449"/>
                <a:chExt cx="1132" cy="413"/>
              </a:xfrm>
            </p:grpSpPr>
            <p:sp>
              <p:nvSpPr>
                <p:cNvPr id="89106" name="Rectangle 18"/>
                <p:cNvSpPr>
                  <a:spLocks noChangeArrowheads="1"/>
                </p:cNvSpPr>
                <p:nvPr/>
              </p:nvSpPr>
              <p:spPr bwMode="auto">
                <a:xfrm>
                  <a:off x="40" y="1449"/>
                  <a:ext cx="1050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sz="1600" b="1" dirty="0" smtClean="0">
                      <a:latin typeface="+mj-lt"/>
                      <a:cs typeface="Times New Roman" pitchFamily="18" charset="0"/>
                    </a:rPr>
                    <a:t>Laktacja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78" name="Rectangle 90"/>
                <p:cNvSpPr>
                  <a:spLocks noChangeArrowheads="1"/>
                </p:cNvSpPr>
                <p:nvPr/>
              </p:nvSpPr>
              <p:spPr bwMode="auto">
                <a:xfrm>
                  <a:off x="0" y="1449"/>
                  <a:ext cx="1133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22" name="Group 93"/>
              <p:cNvGrpSpPr>
                <a:grpSpLocks/>
              </p:cNvGrpSpPr>
              <p:nvPr/>
            </p:nvGrpSpPr>
            <p:grpSpPr bwMode="auto">
              <a:xfrm>
                <a:off x="1132" y="1449"/>
                <a:ext cx="414" cy="413"/>
                <a:chOff x="1132" y="1449"/>
                <a:chExt cx="414" cy="413"/>
              </a:xfrm>
            </p:grpSpPr>
            <p:sp>
              <p:nvSpPr>
                <p:cNvPr id="89107" name="Rectangle 19"/>
                <p:cNvSpPr>
                  <a:spLocks noChangeArrowheads="1"/>
                </p:cNvSpPr>
                <p:nvPr/>
              </p:nvSpPr>
              <p:spPr bwMode="auto">
                <a:xfrm>
                  <a:off x="1175" y="1449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108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80" name="Rectangle 92"/>
                <p:cNvSpPr>
                  <a:spLocks noChangeArrowheads="1"/>
                </p:cNvSpPr>
                <p:nvPr/>
              </p:nvSpPr>
              <p:spPr bwMode="auto">
                <a:xfrm>
                  <a:off x="1132" y="1449"/>
                  <a:ext cx="414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23" name="Group 95"/>
              <p:cNvGrpSpPr>
                <a:grpSpLocks/>
              </p:cNvGrpSpPr>
              <p:nvPr/>
            </p:nvGrpSpPr>
            <p:grpSpPr bwMode="auto">
              <a:xfrm>
                <a:off x="1546" y="1449"/>
                <a:ext cx="414" cy="413"/>
                <a:chOff x="1546" y="1449"/>
                <a:chExt cx="414" cy="413"/>
              </a:xfrm>
            </p:grpSpPr>
            <p:sp>
              <p:nvSpPr>
                <p:cNvPr id="89108" name="Rectangle 20"/>
                <p:cNvSpPr>
                  <a:spLocks noChangeArrowheads="1"/>
                </p:cNvSpPr>
                <p:nvPr/>
              </p:nvSpPr>
              <p:spPr bwMode="auto">
                <a:xfrm>
                  <a:off x="1589" y="1449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54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82" name="Rectangle 94"/>
                <p:cNvSpPr>
                  <a:spLocks noChangeArrowheads="1"/>
                </p:cNvSpPr>
                <p:nvPr/>
              </p:nvSpPr>
              <p:spPr bwMode="auto">
                <a:xfrm>
                  <a:off x="1546" y="1449"/>
                  <a:ext cx="415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24" name="Group 97"/>
              <p:cNvGrpSpPr>
                <a:grpSpLocks/>
              </p:cNvGrpSpPr>
              <p:nvPr/>
            </p:nvGrpSpPr>
            <p:grpSpPr bwMode="auto">
              <a:xfrm>
                <a:off x="1960" y="1449"/>
                <a:ext cx="410" cy="413"/>
                <a:chOff x="1960" y="1449"/>
                <a:chExt cx="410" cy="413"/>
              </a:xfrm>
            </p:grpSpPr>
            <p:sp>
              <p:nvSpPr>
                <p:cNvPr id="89109" name="Rectangle 21"/>
                <p:cNvSpPr>
                  <a:spLocks noChangeArrowheads="1"/>
                </p:cNvSpPr>
                <p:nvPr/>
              </p:nvSpPr>
              <p:spPr bwMode="auto">
                <a:xfrm>
                  <a:off x="2003" y="1449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68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84" name="Rectangle 96"/>
                <p:cNvSpPr>
                  <a:spLocks noChangeArrowheads="1"/>
                </p:cNvSpPr>
                <p:nvPr/>
              </p:nvSpPr>
              <p:spPr bwMode="auto">
                <a:xfrm>
                  <a:off x="1960" y="1449"/>
                  <a:ext cx="410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25" name="Group 99"/>
              <p:cNvGrpSpPr>
                <a:grpSpLocks/>
              </p:cNvGrpSpPr>
              <p:nvPr/>
            </p:nvGrpSpPr>
            <p:grpSpPr bwMode="auto">
              <a:xfrm>
                <a:off x="2370" y="1449"/>
                <a:ext cx="410" cy="413"/>
                <a:chOff x="2370" y="1449"/>
                <a:chExt cx="410" cy="413"/>
              </a:xfrm>
            </p:grpSpPr>
            <p:sp>
              <p:nvSpPr>
                <p:cNvPr id="89110" name="Rectangle 22"/>
                <p:cNvSpPr>
                  <a:spLocks noChangeArrowheads="1"/>
                </p:cNvSpPr>
                <p:nvPr/>
              </p:nvSpPr>
              <p:spPr bwMode="auto">
                <a:xfrm>
                  <a:off x="2413" y="1449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34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86" name="Rectangle 98"/>
                <p:cNvSpPr>
                  <a:spLocks noChangeArrowheads="1"/>
                </p:cNvSpPr>
                <p:nvPr/>
              </p:nvSpPr>
              <p:spPr bwMode="auto">
                <a:xfrm>
                  <a:off x="2370" y="1449"/>
                  <a:ext cx="410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26" name="Group 103"/>
              <p:cNvGrpSpPr>
                <a:grpSpLocks/>
              </p:cNvGrpSpPr>
              <p:nvPr/>
            </p:nvGrpSpPr>
            <p:grpSpPr bwMode="auto">
              <a:xfrm>
                <a:off x="2780" y="1449"/>
                <a:ext cx="556" cy="413"/>
                <a:chOff x="2780" y="1449"/>
                <a:chExt cx="556" cy="413"/>
              </a:xfrm>
            </p:grpSpPr>
            <p:sp>
              <p:nvSpPr>
                <p:cNvPr id="89190" name="Rectangle 102"/>
                <p:cNvSpPr>
                  <a:spLocks noChangeArrowheads="1"/>
                </p:cNvSpPr>
                <p:nvPr/>
              </p:nvSpPr>
              <p:spPr bwMode="auto">
                <a:xfrm>
                  <a:off x="2780" y="1449"/>
                  <a:ext cx="556" cy="41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  <p:grpSp>
              <p:nvGrpSpPr>
                <p:cNvPr id="51328" name="Group 101"/>
                <p:cNvGrpSpPr>
                  <a:grpSpLocks/>
                </p:cNvGrpSpPr>
                <p:nvPr/>
              </p:nvGrpSpPr>
              <p:grpSpPr bwMode="auto">
                <a:xfrm>
                  <a:off x="2780" y="1449"/>
                  <a:ext cx="556" cy="413"/>
                  <a:chOff x="2780" y="1449"/>
                  <a:chExt cx="556" cy="413"/>
                </a:xfrm>
              </p:grpSpPr>
              <p:sp>
                <p:nvSpPr>
                  <p:cNvPr id="89111" name="Rectangle 23"/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1449"/>
                    <a:ext cx="474" cy="41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pl-PL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&lt; </a:t>
                    </a:r>
                    <a:r>
                      <a:rPr lang="pl-PL" b="1" dirty="0" smtClean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0,001</a:t>
                    </a:r>
                    <a:endParaRPr lang="pl-PL" b="1" dirty="0">
                      <a:latin typeface="+mj-lt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9188" name="Rectangle 100"/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1449"/>
                    <a:ext cx="556" cy="41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pl-PL" sz="2800" b="1">
                      <a:latin typeface="+mj-lt"/>
                    </a:endParaRPr>
                  </a:p>
                </p:txBody>
              </p:sp>
            </p:grpSp>
          </p:grpSp>
          <p:grpSp>
            <p:nvGrpSpPr>
              <p:cNvPr id="51227" name="Group 105"/>
              <p:cNvGrpSpPr>
                <a:grpSpLocks/>
              </p:cNvGrpSpPr>
              <p:nvPr/>
            </p:nvGrpSpPr>
            <p:grpSpPr bwMode="auto">
              <a:xfrm>
                <a:off x="0" y="1862"/>
                <a:ext cx="1132" cy="413"/>
                <a:chOff x="0" y="1862"/>
                <a:chExt cx="1132" cy="413"/>
              </a:xfrm>
            </p:grpSpPr>
            <p:sp>
              <p:nvSpPr>
                <p:cNvPr id="89112" name="Rectangle 24"/>
                <p:cNvSpPr>
                  <a:spLocks noChangeArrowheads="1"/>
                </p:cNvSpPr>
                <p:nvPr/>
              </p:nvSpPr>
              <p:spPr bwMode="auto">
                <a:xfrm>
                  <a:off x="40" y="1862"/>
                  <a:ext cx="1050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sz="1600" b="1" dirty="0">
                      <a:latin typeface="+mj-lt"/>
                      <a:cs typeface="Times New Roman" pitchFamily="18" charset="0"/>
                    </a:rPr>
                    <a:t>Higiena </a:t>
                  </a:r>
                  <a:r>
                    <a:rPr lang="pl-PL" sz="1600" b="1" dirty="0" smtClean="0">
                      <a:latin typeface="+mj-lt"/>
                      <a:cs typeface="Times New Roman" pitchFamily="18" charset="0"/>
                    </a:rPr>
                    <a:t>połogu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92" name="Rectangle 104"/>
                <p:cNvSpPr>
                  <a:spLocks noChangeArrowheads="1"/>
                </p:cNvSpPr>
                <p:nvPr/>
              </p:nvSpPr>
              <p:spPr bwMode="auto">
                <a:xfrm>
                  <a:off x="0" y="1862"/>
                  <a:ext cx="1133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28" name="Group 107"/>
              <p:cNvGrpSpPr>
                <a:grpSpLocks/>
              </p:cNvGrpSpPr>
              <p:nvPr/>
            </p:nvGrpSpPr>
            <p:grpSpPr bwMode="auto">
              <a:xfrm>
                <a:off x="1132" y="1862"/>
                <a:ext cx="414" cy="413"/>
                <a:chOff x="1132" y="1862"/>
                <a:chExt cx="414" cy="413"/>
              </a:xfrm>
            </p:grpSpPr>
            <p:sp>
              <p:nvSpPr>
                <p:cNvPr id="89113" name="Rectangle 25"/>
                <p:cNvSpPr>
                  <a:spLocks noChangeArrowheads="1"/>
                </p:cNvSpPr>
                <p:nvPr/>
              </p:nvSpPr>
              <p:spPr bwMode="auto">
                <a:xfrm>
                  <a:off x="1175" y="1862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97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94" name="Rectangle 106"/>
                <p:cNvSpPr>
                  <a:spLocks noChangeArrowheads="1"/>
                </p:cNvSpPr>
                <p:nvPr/>
              </p:nvSpPr>
              <p:spPr bwMode="auto">
                <a:xfrm>
                  <a:off x="1132" y="1862"/>
                  <a:ext cx="414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29" name="Group 109"/>
              <p:cNvGrpSpPr>
                <a:grpSpLocks/>
              </p:cNvGrpSpPr>
              <p:nvPr/>
            </p:nvGrpSpPr>
            <p:grpSpPr bwMode="auto">
              <a:xfrm>
                <a:off x="1546" y="1862"/>
                <a:ext cx="414" cy="413"/>
                <a:chOff x="1546" y="1862"/>
                <a:chExt cx="414" cy="413"/>
              </a:xfrm>
            </p:grpSpPr>
            <p:sp>
              <p:nvSpPr>
                <p:cNvPr id="89114" name="Rectangle 26"/>
                <p:cNvSpPr>
                  <a:spLocks noChangeArrowheads="1"/>
                </p:cNvSpPr>
                <p:nvPr/>
              </p:nvSpPr>
              <p:spPr bwMode="auto">
                <a:xfrm>
                  <a:off x="1589" y="1862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48,5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96" name="Rectangle 108"/>
                <p:cNvSpPr>
                  <a:spLocks noChangeArrowheads="1"/>
                </p:cNvSpPr>
                <p:nvPr/>
              </p:nvSpPr>
              <p:spPr bwMode="auto">
                <a:xfrm>
                  <a:off x="1546" y="1862"/>
                  <a:ext cx="415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30" name="Group 111"/>
              <p:cNvGrpSpPr>
                <a:grpSpLocks/>
              </p:cNvGrpSpPr>
              <p:nvPr/>
            </p:nvGrpSpPr>
            <p:grpSpPr bwMode="auto">
              <a:xfrm>
                <a:off x="1960" y="1862"/>
                <a:ext cx="410" cy="413"/>
                <a:chOff x="1960" y="1862"/>
                <a:chExt cx="410" cy="413"/>
              </a:xfrm>
            </p:grpSpPr>
            <p:sp>
              <p:nvSpPr>
                <p:cNvPr id="89115" name="Rectangle 27"/>
                <p:cNvSpPr>
                  <a:spLocks noChangeArrowheads="1"/>
                </p:cNvSpPr>
                <p:nvPr/>
              </p:nvSpPr>
              <p:spPr bwMode="auto">
                <a:xfrm>
                  <a:off x="2003" y="1862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52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198" name="Rectangle 110"/>
                <p:cNvSpPr>
                  <a:spLocks noChangeArrowheads="1"/>
                </p:cNvSpPr>
                <p:nvPr/>
              </p:nvSpPr>
              <p:spPr bwMode="auto">
                <a:xfrm>
                  <a:off x="1960" y="1862"/>
                  <a:ext cx="410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31" name="Group 113"/>
              <p:cNvGrpSpPr>
                <a:grpSpLocks/>
              </p:cNvGrpSpPr>
              <p:nvPr/>
            </p:nvGrpSpPr>
            <p:grpSpPr bwMode="auto">
              <a:xfrm>
                <a:off x="2370" y="1862"/>
                <a:ext cx="410" cy="413"/>
                <a:chOff x="2370" y="1862"/>
                <a:chExt cx="410" cy="413"/>
              </a:xfrm>
            </p:grpSpPr>
            <p:sp>
              <p:nvSpPr>
                <p:cNvPr id="89116" name="Rectangle 28"/>
                <p:cNvSpPr>
                  <a:spLocks noChangeArrowheads="1"/>
                </p:cNvSpPr>
                <p:nvPr/>
              </p:nvSpPr>
              <p:spPr bwMode="auto">
                <a:xfrm>
                  <a:off x="2413" y="1862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26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00" name="Rectangle 112"/>
                <p:cNvSpPr>
                  <a:spLocks noChangeArrowheads="1"/>
                </p:cNvSpPr>
                <p:nvPr/>
              </p:nvSpPr>
              <p:spPr bwMode="auto">
                <a:xfrm>
                  <a:off x="2370" y="1862"/>
                  <a:ext cx="410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32" name="Group 117"/>
              <p:cNvGrpSpPr>
                <a:grpSpLocks/>
              </p:cNvGrpSpPr>
              <p:nvPr/>
            </p:nvGrpSpPr>
            <p:grpSpPr bwMode="auto">
              <a:xfrm>
                <a:off x="2780" y="1862"/>
                <a:ext cx="556" cy="413"/>
                <a:chOff x="2780" y="1862"/>
                <a:chExt cx="556" cy="413"/>
              </a:xfrm>
            </p:grpSpPr>
            <p:sp>
              <p:nvSpPr>
                <p:cNvPr id="89204" name="Rectangle 116"/>
                <p:cNvSpPr>
                  <a:spLocks noChangeArrowheads="1"/>
                </p:cNvSpPr>
                <p:nvPr/>
              </p:nvSpPr>
              <p:spPr bwMode="auto">
                <a:xfrm>
                  <a:off x="2780" y="1862"/>
                  <a:ext cx="556" cy="409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  <p:grpSp>
              <p:nvGrpSpPr>
                <p:cNvPr id="51314" name="Group 115"/>
                <p:cNvGrpSpPr>
                  <a:grpSpLocks/>
                </p:cNvGrpSpPr>
                <p:nvPr/>
              </p:nvGrpSpPr>
              <p:grpSpPr bwMode="auto">
                <a:xfrm>
                  <a:off x="2780" y="1862"/>
                  <a:ext cx="556" cy="413"/>
                  <a:chOff x="2780" y="1862"/>
                  <a:chExt cx="556" cy="413"/>
                </a:xfrm>
              </p:grpSpPr>
              <p:sp>
                <p:nvSpPr>
                  <p:cNvPr id="89117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1862"/>
                    <a:ext cx="474" cy="40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pl-PL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&lt; </a:t>
                    </a:r>
                    <a:r>
                      <a:rPr lang="pl-PL" b="1" dirty="0" smtClean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0,001</a:t>
                    </a:r>
                    <a:endParaRPr lang="pl-PL" b="1" dirty="0">
                      <a:latin typeface="+mj-lt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9202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1862"/>
                    <a:ext cx="556" cy="4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pl-PL" sz="2800" b="1">
                      <a:latin typeface="+mj-lt"/>
                    </a:endParaRPr>
                  </a:p>
                </p:txBody>
              </p:sp>
            </p:grpSp>
          </p:grpSp>
          <p:grpSp>
            <p:nvGrpSpPr>
              <p:cNvPr id="51233" name="Group 119"/>
              <p:cNvGrpSpPr>
                <a:grpSpLocks/>
              </p:cNvGrpSpPr>
              <p:nvPr/>
            </p:nvGrpSpPr>
            <p:grpSpPr bwMode="auto">
              <a:xfrm>
                <a:off x="0" y="2275"/>
                <a:ext cx="1132" cy="413"/>
                <a:chOff x="0" y="2275"/>
                <a:chExt cx="1132" cy="413"/>
              </a:xfrm>
            </p:grpSpPr>
            <p:sp>
              <p:nvSpPr>
                <p:cNvPr id="89118" name="Rectangle 30"/>
                <p:cNvSpPr>
                  <a:spLocks noChangeArrowheads="1"/>
                </p:cNvSpPr>
                <p:nvPr/>
              </p:nvSpPr>
              <p:spPr bwMode="auto">
                <a:xfrm>
                  <a:off x="40" y="2271"/>
                  <a:ext cx="1050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sz="1600" b="1" dirty="0">
                      <a:latin typeface="+mj-lt"/>
                      <a:cs typeface="Times New Roman" pitchFamily="18" charset="0"/>
                    </a:rPr>
                    <a:t>Dieta matki </a:t>
                  </a:r>
                  <a:r>
                    <a:rPr lang="pl-PL" sz="1600" b="1" dirty="0" smtClean="0">
                      <a:latin typeface="+mj-lt"/>
                      <a:cs typeface="Times New Roman" pitchFamily="18" charset="0"/>
                    </a:rPr>
                    <a:t>karmiącej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06" name="Rectangle 118"/>
                <p:cNvSpPr>
                  <a:spLocks noChangeArrowheads="1"/>
                </p:cNvSpPr>
                <p:nvPr/>
              </p:nvSpPr>
              <p:spPr bwMode="auto">
                <a:xfrm>
                  <a:off x="0" y="2271"/>
                  <a:ext cx="1133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34" name="Group 121"/>
              <p:cNvGrpSpPr>
                <a:grpSpLocks/>
              </p:cNvGrpSpPr>
              <p:nvPr/>
            </p:nvGrpSpPr>
            <p:grpSpPr bwMode="auto">
              <a:xfrm>
                <a:off x="1132" y="2275"/>
                <a:ext cx="414" cy="413"/>
                <a:chOff x="1132" y="2275"/>
                <a:chExt cx="414" cy="413"/>
              </a:xfrm>
            </p:grpSpPr>
            <p:sp>
              <p:nvSpPr>
                <p:cNvPr id="89119" name="Rectangle 31"/>
                <p:cNvSpPr>
                  <a:spLocks noChangeArrowheads="1"/>
                </p:cNvSpPr>
                <p:nvPr/>
              </p:nvSpPr>
              <p:spPr bwMode="auto">
                <a:xfrm>
                  <a:off x="1175" y="2271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44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08" name="Rectangle 120"/>
                <p:cNvSpPr>
                  <a:spLocks noChangeArrowheads="1"/>
                </p:cNvSpPr>
                <p:nvPr/>
              </p:nvSpPr>
              <p:spPr bwMode="auto">
                <a:xfrm>
                  <a:off x="1132" y="2271"/>
                  <a:ext cx="414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35" name="Group 123"/>
              <p:cNvGrpSpPr>
                <a:grpSpLocks/>
              </p:cNvGrpSpPr>
              <p:nvPr/>
            </p:nvGrpSpPr>
            <p:grpSpPr bwMode="auto">
              <a:xfrm>
                <a:off x="1546" y="2275"/>
                <a:ext cx="414" cy="413"/>
                <a:chOff x="1546" y="2275"/>
                <a:chExt cx="414" cy="413"/>
              </a:xfrm>
            </p:grpSpPr>
            <p:sp>
              <p:nvSpPr>
                <p:cNvPr id="89120" name="Rectangle 32"/>
                <p:cNvSpPr>
                  <a:spLocks noChangeArrowheads="1"/>
                </p:cNvSpPr>
                <p:nvPr/>
              </p:nvSpPr>
              <p:spPr bwMode="auto">
                <a:xfrm>
                  <a:off x="1589" y="2271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22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10" name="Rectangle 122"/>
                <p:cNvSpPr>
                  <a:spLocks noChangeArrowheads="1"/>
                </p:cNvSpPr>
                <p:nvPr/>
              </p:nvSpPr>
              <p:spPr bwMode="auto">
                <a:xfrm>
                  <a:off x="1546" y="2271"/>
                  <a:ext cx="415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36" name="Group 125"/>
              <p:cNvGrpSpPr>
                <a:grpSpLocks/>
              </p:cNvGrpSpPr>
              <p:nvPr/>
            </p:nvGrpSpPr>
            <p:grpSpPr bwMode="auto">
              <a:xfrm>
                <a:off x="1960" y="2275"/>
                <a:ext cx="410" cy="413"/>
                <a:chOff x="1960" y="2275"/>
                <a:chExt cx="410" cy="413"/>
              </a:xfrm>
            </p:grpSpPr>
            <p:sp>
              <p:nvSpPr>
                <p:cNvPr id="89121" name="Rectangle 33"/>
                <p:cNvSpPr>
                  <a:spLocks noChangeArrowheads="1"/>
                </p:cNvSpPr>
                <p:nvPr/>
              </p:nvSpPr>
              <p:spPr bwMode="auto">
                <a:xfrm>
                  <a:off x="2003" y="2271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20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1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960" y="2271"/>
                  <a:ext cx="410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37" name="Group 127"/>
              <p:cNvGrpSpPr>
                <a:grpSpLocks/>
              </p:cNvGrpSpPr>
              <p:nvPr/>
            </p:nvGrpSpPr>
            <p:grpSpPr bwMode="auto">
              <a:xfrm>
                <a:off x="2370" y="2275"/>
                <a:ext cx="410" cy="413"/>
                <a:chOff x="2370" y="2275"/>
                <a:chExt cx="410" cy="413"/>
              </a:xfrm>
            </p:grpSpPr>
            <p:sp>
              <p:nvSpPr>
                <p:cNvPr id="89122" name="Rectangle 34"/>
                <p:cNvSpPr>
                  <a:spLocks noChangeArrowheads="1"/>
                </p:cNvSpPr>
                <p:nvPr/>
              </p:nvSpPr>
              <p:spPr bwMode="auto">
                <a:xfrm>
                  <a:off x="2413" y="2271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10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14" name="Rectangle 126"/>
                <p:cNvSpPr>
                  <a:spLocks noChangeArrowheads="1"/>
                </p:cNvSpPr>
                <p:nvPr/>
              </p:nvSpPr>
              <p:spPr bwMode="auto">
                <a:xfrm>
                  <a:off x="2370" y="2271"/>
                  <a:ext cx="410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38" name="Group 131"/>
              <p:cNvGrpSpPr>
                <a:grpSpLocks/>
              </p:cNvGrpSpPr>
              <p:nvPr/>
            </p:nvGrpSpPr>
            <p:grpSpPr bwMode="auto">
              <a:xfrm>
                <a:off x="2780" y="2275"/>
                <a:ext cx="556" cy="413"/>
                <a:chOff x="2780" y="2275"/>
                <a:chExt cx="556" cy="413"/>
              </a:xfrm>
            </p:grpSpPr>
            <p:sp>
              <p:nvSpPr>
                <p:cNvPr id="89218" name="Rectangle 130"/>
                <p:cNvSpPr>
                  <a:spLocks noChangeArrowheads="1"/>
                </p:cNvSpPr>
                <p:nvPr/>
              </p:nvSpPr>
              <p:spPr bwMode="auto">
                <a:xfrm>
                  <a:off x="2780" y="2271"/>
                  <a:ext cx="556" cy="41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  <p:grpSp>
              <p:nvGrpSpPr>
                <p:cNvPr id="51300" name="Group 129"/>
                <p:cNvGrpSpPr>
                  <a:grpSpLocks/>
                </p:cNvGrpSpPr>
                <p:nvPr/>
              </p:nvGrpSpPr>
              <p:grpSpPr bwMode="auto">
                <a:xfrm>
                  <a:off x="2780" y="2275"/>
                  <a:ext cx="556" cy="413"/>
                  <a:chOff x="2780" y="2275"/>
                  <a:chExt cx="556" cy="413"/>
                </a:xfrm>
              </p:grpSpPr>
              <p:sp>
                <p:nvSpPr>
                  <p:cNvPr id="89123" name="Rectangle 35"/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2271"/>
                    <a:ext cx="474" cy="41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pl-PL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&lt; </a:t>
                    </a:r>
                    <a:r>
                      <a:rPr lang="pl-PL" b="1" dirty="0" smtClean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0,01</a:t>
                    </a:r>
                    <a:endParaRPr lang="pl-PL" b="1" dirty="0">
                      <a:latin typeface="+mj-lt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9216" name="Rectangle 128"/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2271"/>
                    <a:ext cx="556" cy="41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pl-PL" sz="2800" b="1">
                      <a:latin typeface="+mj-lt"/>
                    </a:endParaRPr>
                  </a:p>
                </p:txBody>
              </p:sp>
            </p:grpSp>
          </p:grpSp>
          <p:grpSp>
            <p:nvGrpSpPr>
              <p:cNvPr id="51239" name="Group 133"/>
              <p:cNvGrpSpPr>
                <a:grpSpLocks/>
              </p:cNvGrpSpPr>
              <p:nvPr/>
            </p:nvGrpSpPr>
            <p:grpSpPr bwMode="auto">
              <a:xfrm>
                <a:off x="0" y="2688"/>
                <a:ext cx="1132" cy="413"/>
                <a:chOff x="0" y="2688"/>
                <a:chExt cx="1132" cy="413"/>
              </a:xfrm>
            </p:grpSpPr>
            <p:sp>
              <p:nvSpPr>
                <p:cNvPr id="89124" name="Rectangle 36"/>
                <p:cNvSpPr>
                  <a:spLocks noChangeArrowheads="1"/>
                </p:cNvSpPr>
                <p:nvPr/>
              </p:nvSpPr>
              <p:spPr bwMode="auto">
                <a:xfrm>
                  <a:off x="40" y="2688"/>
                  <a:ext cx="1050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sz="1600" b="1" dirty="0">
                      <a:latin typeface="+mj-lt"/>
                      <a:cs typeface="Times New Roman" pitchFamily="18" charset="0"/>
                    </a:rPr>
                    <a:t>Rozwój </a:t>
                  </a:r>
                  <a:r>
                    <a:rPr lang="pl-PL" sz="1600" b="1" dirty="0" smtClean="0">
                      <a:latin typeface="+mj-lt"/>
                      <a:cs typeface="Times New Roman" pitchFamily="18" charset="0"/>
                    </a:rPr>
                    <a:t>dziecka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20" name="Rectangle 132"/>
                <p:cNvSpPr>
                  <a:spLocks noChangeArrowheads="1"/>
                </p:cNvSpPr>
                <p:nvPr/>
              </p:nvSpPr>
              <p:spPr bwMode="auto">
                <a:xfrm>
                  <a:off x="0" y="2688"/>
                  <a:ext cx="1133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40" name="Group 135"/>
              <p:cNvGrpSpPr>
                <a:grpSpLocks/>
              </p:cNvGrpSpPr>
              <p:nvPr/>
            </p:nvGrpSpPr>
            <p:grpSpPr bwMode="auto">
              <a:xfrm>
                <a:off x="1132" y="2688"/>
                <a:ext cx="414" cy="413"/>
                <a:chOff x="1132" y="2688"/>
                <a:chExt cx="414" cy="413"/>
              </a:xfrm>
            </p:grpSpPr>
            <p:sp>
              <p:nvSpPr>
                <p:cNvPr id="89125" name="Rectangle 37"/>
                <p:cNvSpPr>
                  <a:spLocks noChangeArrowheads="1"/>
                </p:cNvSpPr>
                <p:nvPr/>
              </p:nvSpPr>
              <p:spPr bwMode="auto">
                <a:xfrm>
                  <a:off x="1175" y="2688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28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22" name="Rectangle 134"/>
                <p:cNvSpPr>
                  <a:spLocks noChangeArrowheads="1"/>
                </p:cNvSpPr>
                <p:nvPr/>
              </p:nvSpPr>
              <p:spPr bwMode="auto">
                <a:xfrm>
                  <a:off x="1132" y="2688"/>
                  <a:ext cx="414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41" name="Group 137"/>
              <p:cNvGrpSpPr>
                <a:grpSpLocks/>
              </p:cNvGrpSpPr>
              <p:nvPr/>
            </p:nvGrpSpPr>
            <p:grpSpPr bwMode="auto">
              <a:xfrm>
                <a:off x="1546" y="2688"/>
                <a:ext cx="414" cy="413"/>
                <a:chOff x="1546" y="2688"/>
                <a:chExt cx="414" cy="413"/>
              </a:xfrm>
            </p:grpSpPr>
            <p:sp>
              <p:nvSpPr>
                <p:cNvPr id="89126" name="Rectangle 38"/>
                <p:cNvSpPr>
                  <a:spLocks noChangeArrowheads="1"/>
                </p:cNvSpPr>
                <p:nvPr/>
              </p:nvSpPr>
              <p:spPr bwMode="auto">
                <a:xfrm>
                  <a:off x="1589" y="2688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14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24" name="Rectangle 136"/>
                <p:cNvSpPr>
                  <a:spLocks noChangeArrowheads="1"/>
                </p:cNvSpPr>
                <p:nvPr/>
              </p:nvSpPr>
              <p:spPr bwMode="auto">
                <a:xfrm>
                  <a:off x="1546" y="2688"/>
                  <a:ext cx="415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42" name="Group 139"/>
              <p:cNvGrpSpPr>
                <a:grpSpLocks/>
              </p:cNvGrpSpPr>
              <p:nvPr/>
            </p:nvGrpSpPr>
            <p:grpSpPr bwMode="auto">
              <a:xfrm>
                <a:off x="1960" y="2688"/>
                <a:ext cx="410" cy="413"/>
                <a:chOff x="1960" y="2688"/>
                <a:chExt cx="410" cy="413"/>
              </a:xfrm>
            </p:grpSpPr>
            <p:sp>
              <p:nvSpPr>
                <p:cNvPr id="89127" name="Rectangle 39"/>
                <p:cNvSpPr>
                  <a:spLocks noChangeArrowheads="1"/>
                </p:cNvSpPr>
                <p:nvPr/>
              </p:nvSpPr>
              <p:spPr bwMode="auto">
                <a:xfrm>
                  <a:off x="2003" y="2688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11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26" name="Rectangle 138"/>
                <p:cNvSpPr>
                  <a:spLocks noChangeArrowheads="1"/>
                </p:cNvSpPr>
                <p:nvPr/>
              </p:nvSpPr>
              <p:spPr bwMode="auto">
                <a:xfrm>
                  <a:off x="1960" y="2688"/>
                  <a:ext cx="410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43" name="Group 141"/>
              <p:cNvGrpSpPr>
                <a:grpSpLocks/>
              </p:cNvGrpSpPr>
              <p:nvPr/>
            </p:nvGrpSpPr>
            <p:grpSpPr bwMode="auto">
              <a:xfrm>
                <a:off x="2370" y="2688"/>
                <a:ext cx="410" cy="413"/>
                <a:chOff x="2370" y="2688"/>
                <a:chExt cx="410" cy="413"/>
              </a:xfrm>
            </p:grpSpPr>
            <p:sp>
              <p:nvSpPr>
                <p:cNvPr id="89128" name="Rectangle 40"/>
                <p:cNvSpPr>
                  <a:spLocks noChangeArrowheads="1"/>
                </p:cNvSpPr>
                <p:nvPr/>
              </p:nvSpPr>
              <p:spPr bwMode="auto">
                <a:xfrm>
                  <a:off x="2413" y="2688"/>
                  <a:ext cx="328" cy="40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5,5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28" name="Rectangle 140"/>
                <p:cNvSpPr>
                  <a:spLocks noChangeArrowheads="1"/>
                </p:cNvSpPr>
                <p:nvPr/>
              </p:nvSpPr>
              <p:spPr bwMode="auto">
                <a:xfrm>
                  <a:off x="2370" y="2688"/>
                  <a:ext cx="410" cy="409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44" name="Group 145"/>
              <p:cNvGrpSpPr>
                <a:grpSpLocks/>
              </p:cNvGrpSpPr>
              <p:nvPr/>
            </p:nvGrpSpPr>
            <p:grpSpPr bwMode="auto">
              <a:xfrm>
                <a:off x="2780" y="2688"/>
                <a:ext cx="556" cy="413"/>
                <a:chOff x="2780" y="2688"/>
                <a:chExt cx="556" cy="413"/>
              </a:xfrm>
            </p:grpSpPr>
            <p:sp>
              <p:nvSpPr>
                <p:cNvPr id="89232" name="Rectangle 144"/>
                <p:cNvSpPr>
                  <a:spLocks noChangeArrowheads="1"/>
                </p:cNvSpPr>
                <p:nvPr/>
              </p:nvSpPr>
              <p:spPr bwMode="auto">
                <a:xfrm>
                  <a:off x="2780" y="2688"/>
                  <a:ext cx="556" cy="409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  <p:grpSp>
              <p:nvGrpSpPr>
                <p:cNvPr id="51286" name="Group 143"/>
                <p:cNvGrpSpPr>
                  <a:grpSpLocks/>
                </p:cNvGrpSpPr>
                <p:nvPr/>
              </p:nvGrpSpPr>
              <p:grpSpPr bwMode="auto">
                <a:xfrm>
                  <a:off x="2780" y="2688"/>
                  <a:ext cx="556" cy="413"/>
                  <a:chOff x="2780" y="2688"/>
                  <a:chExt cx="556" cy="413"/>
                </a:xfrm>
              </p:grpSpPr>
              <p:sp>
                <p:nvSpPr>
                  <p:cNvPr id="89129" name="Rectangle 41"/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2688"/>
                    <a:ext cx="474" cy="409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pl-PL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&lt; </a:t>
                    </a:r>
                    <a:r>
                      <a:rPr lang="pl-PL" b="1" dirty="0" smtClean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0,001</a:t>
                    </a:r>
                    <a:endParaRPr lang="pl-PL" b="1" dirty="0">
                      <a:latin typeface="+mj-lt"/>
                      <a:cs typeface="Times New Roman" pitchFamily="18" charset="0"/>
                    </a:endParaRPr>
                  </a:p>
                </p:txBody>
              </p:sp>
              <p:sp>
                <p:nvSpPr>
                  <p:cNvPr id="89230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2688"/>
                    <a:ext cx="556" cy="409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pl-PL" sz="2800" b="1">
                      <a:latin typeface="+mj-lt"/>
                    </a:endParaRPr>
                  </a:p>
                </p:txBody>
              </p:sp>
            </p:grpSp>
          </p:grpSp>
          <p:grpSp>
            <p:nvGrpSpPr>
              <p:cNvPr id="51245" name="Group 147"/>
              <p:cNvGrpSpPr>
                <a:grpSpLocks/>
              </p:cNvGrpSpPr>
              <p:nvPr/>
            </p:nvGrpSpPr>
            <p:grpSpPr bwMode="auto">
              <a:xfrm>
                <a:off x="0" y="3101"/>
                <a:ext cx="1132" cy="413"/>
                <a:chOff x="0" y="3101"/>
                <a:chExt cx="1132" cy="413"/>
              </a:xfrm>
            </p:grpSpPr>
            <p:sp>
              <p:nvSpPr>
                <p:cNvPr id="89130" name="Rectangle 42"/>
                <p:cNvSpPr>
                  <a:spLocks noChangeArrowheads="1"/>
                </p:cNvSpPr>
                <p:nvPr/>
              </p:nvSpPr>
              <p:spPr bwMode="auto">
                <a:xfrm>
                  <a:off x="40" y="3097"/>
                  <a:ext cx="1050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sz="1600" b="1" dirty="0" smtClean="0">
                      <a:latin typeface="+mj-lt"/>
                      <a:cs typeface="Times New Roman" pitchFamily="18" charset="0"/>
                    </a:rPr>
                    <a:t>Antykoncepcja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34" name="Rectangle 146"/>
                <p:cNvSpPr>
                  <a:spLocks noChangeArrowheads="1"/>
                </p:cNvSpPr>
                <p:nvPr/>
              </p:nvSpPr>
              <p:spPr bwMode="auto">
                <a:xfrm>
                  <a:off x="0" y="3097"/>
                  <a:ext cx="1133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46" name="Group 149"/>
              <p:cNvGrpSpPr>
                <a:grpSpLocks/>
              </p:cNvGrpSpPr>
              <p:nvPr/>
            </p:nvGrpSpPr>
            <p:grpSpPr bwMode="auto">
              <a:xfrm>
                <a:off x="1132" y="3101"/>
                <a:ext cx="414" cy="413"/>
                <a:chOff x="1132" y="3101"/>
                <a:chExt cx="414" cy="413"/>
              </a:xfrm>
            </p:grpSpPr>
            <p:sp>
              <p:nvSpPr>
                <p:cNvPr id="89131" name="Rectangle 43"/>
                <p:cNvSpPr>
                  <a:spLocks noChangeArrowheads="1"/>
                </p:cNvSpPr>
                <p:nvPr/>
              </p:nvSpPr>
              <p:spPr bwMode="auto">
                <a:xfrm>
                  <a:off x="1175" y="3097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19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3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132" y="3097"/>
                  <a:ext cx="414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47" name="Group 151"/>
              <p:cNvGrpSpPr>
                <a:grpSpLocks/>
              </p:cNvGrpSpPr>
              <p:nvPr/>
            </p:nvGrpSpPr>
            <p:grpSpPr bwMode="auto">
              <a:xfrm>
                <a:off x="1546" y="3101"/>
                <a:ext cx="414" cy="413"/>
                <a:chOff x="1546" y="3101"/>
                <a:chExt cx="414" cy="413"/>
              </a:xfrm>
            </p:grpSpPr>
            <p:sp>
              <p:nvSpPr>
                <p:cNvPr id="89132" name="Rectangle 44"/>
                <p:cNvSpPr>
                  <a:spLocks noChangeArrowheads="1"/>
                </p:cNvSpPr>
                <p:nvPr/>
              </p:nvSpPr>
              <p:spPr bwMode="auto">
                <a:xfrm>
                  <a:off x="1589" y="3097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4,7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38" name="Rectangle 150"/>
                <p:cNvSpPr>
                  <a:spLocks noChangeArrowheads="1"/>
                </p:cNvSpPr>
                <p:nvPr/>
              </p:nvSpPr>
              <p:spPr bwMode="auto">
                <a:xfrm>
                  <a:off x="1546" y="3097"/>
                  <a:ext cx="415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48" name="Group 153"/>
              <p:cNvGrpSpPr>
                <a:grpSpLocks/>
              </p:cNvGrpSpPr>
              <p:nvPr/>
            </p:nvGrpSpPr>
            <p:grpSpPr bwMode="auto">
              <a:xfrm>
                <a:off x="1960" y="3101"/>
                <a:ext cx="410" cy="413"/>
                <a:chOff x="1960" y="3101"/>
                <a:chExt cx="410" cy="413"/>
              </a:xfrm>
            </p:grpSpPr>
            <p:sp>
              <p:nvSpPr>
                <p:cNvPr id="89133" name="Rectangle 45"/>
                <p:cNvSpPr>
                  <a:spLocks noChangeArrowheads="1"/>
                </p:cNvSpPr>
                <p:nvPr/>
              </p:nvSpPr>
              <p:spPr bwMode="auto">
                <a:xfrm>
                  <a:off x="2003" y="3097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6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40" name="Rectangle 152"/>
                <p:cNvSpPr>
                  <a:spLocks noChangeArrowheads="1"/>
                </p:cNvSpPr>
                <p:nvPr/>
              </p:nvSpPr>
              <p:spPr bwMode="auto">
                <a:xfrm>
                  <a:off x="1960" y="3097"/>
                  <a:ext cx="410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49" name="Group 155"/>
              <p:cNvGrpSpPr>
                <a:grpSpLocks/>
              </p:cNvGrpSpPr>
              <p:nvPr/>
            </p:nvGrpSpPr>
            <p:grpSpPr bwMode="auto">
              <a:xfrm>
                <a:off x="2370" y="3101"/>
                <a:ext cx="410" cy="413"/>
                <a:chOff x="2370" y="3101"/>
                <a:chExt cx="410" cy="413"/>
              </a:xfrm>
            </p:grpSpPr>
            <p:sp>
              <p:nvSpPr>
                <p:cNvPr id="89134" name="Rectangle 46"/>
                <p:cNvSpPr>
                  <a:spLocks noChangeArrowheads="1"/>
                </p:cNvSpPr>
                <p:nvPr/>
              </p:nvSpPr>
              <p:spPr bwMode="auto">
                <a:xfrm>
                  <a:off x="2413" y="3097"/>
                  <a:ext cx="328" cy="41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3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42" name="Rectangle 154"/>
                <p:cNvSpPr>
                  <a:spLocks noChangeArrowheads="1"/>
                </p:cNvSpPr>
                <p:nvPr/>
              </p:nvSpPr>
              <p:spPr bwMode="auto">
                <a:xfrm>
                  <a:off x="2370" y="3097"/>
                  <a:ext cx="410" cy="41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50" name="Group 159"/>
              <p:cNvGrpSpPr>
                <a:grpSpLocks/>
              </p:cNvGrpSpPr>
              <p:nvPr/>
            </p:nvGrpSpPr>
            <p:grpSpPr bwMode="auto">
              <a:xfrm>
                <a:off x="2780" y="3101"/>
                <a:ext cx="556" cy="413"/>
                <a:chOff x="2780" y="3101"/>
                <a:chExt cx="556" cy="413"/>
              </a:xfrm>
            </p:grpSpPr>
            <p:sp>
              <p:nvSpPr>
                <p:cNvPr id="8924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780" y="3097"/>
                  <a:ext cx="556" cy="41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  <p:grpSp>
              <p:nvGrpSpPr>
                <p:cNvPr id="51272" name="Group 157"/>
                <p:cNvGrpSpPr>
                  <a:grpSpLocks/>
                </p:cNvGrpSpPr>
                <p:nvPr/>
              </p:nvGrpSpPr>
              <p:grpSpPr bwMode="auto">
                <a:xfrm>
                  <a:off x="2780" y="3101"/>
                  <a:ext cx="556" cy="413"/>
                  <a:chOff x="2780" y="3101"/>
                  <a:chExt cx="556" cy="413"/>
                </a:xfrm>
              </p:grpSpPr>
              <p:sp>
                <p:nvSpPr>
                  <p:cNvPr id="89135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3097"/>
                    <a:ext cx="474" cy="41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pl-PL" b="1" dirty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&lt; </a:t>
                    </a:r>
                    <a:r>
                      <a:rPr lang="pl-PL" b="1" dirty="0" smtClean="0">
                        <a:solidFill>
                          <a:srgbClr val="FF0000"/>
                        </a:solidFill>
                        <a:latin typeface="+mj-lt"/>
                        <a:cs typeface="Times New Roman" pitchFamily="18" charset="0"/>
                      </a:rPr>
                      <a:t>0,05</a:t>
                    </a:r>
                  </a:p>
                </p:txBody>
              </p:sp>
              <p:sp>
                <p:nvSpPr>
                  <p:cNvPr id="89244" name="Rectangle 156"/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3097"/>
                    <a:ext cx="556" cy="41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pl-PL" sz="2800" b="1">
                      <a:latin typeface="+mj-lt"/>
                    </a:endParaRPr>
                  </a:p>
                </p:txBody>
              </p:sp>
            </p:grpSp>
          </p:grpSp>
          <p:grpSp>
            <p:nvGrpSpPr>
              <p:cNvPr id="51251" name="Group 161"/>
              <p:cNvGrpSpPr>
                <a:grpSpLocks/>
              </p:cNvGrpSpPr>
              <p:nvPr/>
            </p:nvGrpSpPr>
            <p:grpSpPr bwMode="auto">
              <a:xfrm>
                <a:off x="0" y="3514"/>
                <a:ext cx="1132" cy="403"/>
                <a:chOff x="0" y="3514"/>
                <a:chExt cx="1132" cy="403"/>
              </a:xfrm>
            </p:grpSpPr>
            <p:sp>
              <p:nvSpPr>
                <p:cNvPr id="89136" name="Rectangle 48"/>
                <p:cNvSpPr>
                  <a:spLocks noChangeArrowheads="1"/>
                </p:cNvSpPr>
                <p:nvPr/>
              </p:nvSpPr>
              <p:spPr bwMode="auto">
                <a:xfrm>
                  <a:off x="40" y="3514"/>
                  <a:ext cx="1050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sz="1600" b="1" dirty="0" smtClean="0">
                      <a:latin typeface="+mj-lt"/>
                      <a:cs typeface="Times New Roman" pitchFamily="18" charset="0"/>
                    </a:rPr>
                    <a:t>Szczepienia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48" name="Rectangle 160"/>
                <p:cNvSpPr>
                  <a:spLocks noChangeArrowheads="1"/>
                </p:cNvSpPr>
                <p:nvPr/>
              </p:nvSpPr>
              <p:spPr bwMode="auto">
                <a:xfrm>
                  <a:off x="0" y="3514"/>
                  <a:ext cx="1133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52" name="Group 163"/>
              <p:cNvGrpSpPr>
                <a:grpSpLocks/>
              </p:cNvGrpSpPr>
              <p:nvPr/>
            </p:nvGrpSpPr>
            <p:grpSpPr bwMode="auto">
              <a:xfrm>
                <a:off x="1132" y="3514"/>
                <a:ext cx="414" cy="403"/>
                <a:chOff x="1132" y="3514"/>
                <a:chExt cx="414" cy="403"/>
              </a:xfrm>
            </p:grpSpPr>
            <p:sp>
              <p:nvSpPr>
                <p:cNvPr id="89137" name="Rectangle 49"/>
                <p:cNvSpPr>
                  <a:spLocks noChangeArrowheads="1"/>
                </p:cNvSpPr>
                <p:nvPr/>
              </p:nvSpPr>
              <p:spPr bwMode="auto">
                <a:xfrm>
                  <a:off x="1175" y="3514"/>
                  <a:ext cx="3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12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50" name="Rectangle 162"/>
                <p:cNvSpPr>
                  <a:spLocks noChangeArrowheads="1"/>
                </p:cNvSpPr>
                <p:nvPr/>
              </p:nvSpPr>
              <p:spPr bwMode="auto">
                <a:xfrm>
                  <a:off x="1132" y="3514"/>
                  <a:ext cx="414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53" name="Group 165"/>
              <p:cNvGrpSpPr>
                <a:grpSpLocks/>
              </p:cNvGrpSpPr>
              <p:nvPr/>
            </p:nvGrpSpPr>
            <p:grpSpPr bwMode="auto">
              <a:xfrm>
                <a:off x="1546" y="3514"/>
                <a:ext cx="414" cy="403"/>
                <a:chOff x="1546" y="3514"/>
                <a:chExt cx="414" cy="403"/>
              </a:xfrm>
            </p:grpSpPr>
            <p:sp>
              <p:nvSpPr>
                <p:cNvPr id="89138" name="Rectangle 50"/>
                <p:cNvSpPr>
                  <a:spLocks noChangeArrowheads="1"/>
                </p:cNvSpPr>
                <p:nvPr/>
              </p:nvSpPr>
              <p:spPr bwMode="auto">
                <a:xfrm>
                  <a:off x="1589" y="3514"/>
                  <a:ext cx="3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6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52" name="Rectangle 164"/>
                <p:cNvSpPr>
                  <a:spLocks noChangeArrowheads="1"/>
                </p:cNvSpPr>
                <p:nvPr/>
              </p:nvSpPr>
              <p:spPr bwMode="auto">
                <a:xfrm>
                  <a:off x="1546" y="3514"/>
                  <a:ext cx="415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54" name="Group 167"/>
              <p:cNvGrpSpPr>
                <a:grpSpLocks/>
              </p:cNvGrpSpPr>
              <p:nvPr/>
            </p:nvGrpSpPr>
            <p:grpSpPr bwMode="auto">
              <a:xfrm>
                <a:off x="1960" y="3514"/>
                <a:ext cx="410" cy="403"/>
                <a:chOff x="1960" y="3514"/>
                <a:chExt cx="410" cy="403"/>
              </a:xfrm>
            </p:grpSpPr>
            <p:sp>
              <p:nvSpPr>
                <p:cNvPr id="89139" name="Rectangle 51"/>
                <p:cNvSpPr>
                  <a:spLocks noChangeArrowheads="1"/>
                </p:cNvSpPr>
                <p:nvPr/>
              </p:nvSpPr>
              <p:spPr bwMode="auto">
                <a:xfrm>
                  <a:off x="2003" y="3514"/>
                  <a:ext cx="3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6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54" name="Rectangle 166"/>
                <p:cNvSpPr>
                  <a:spLocks noChangeArrowheads="1"/>
                </p:cNvSpPr>
                <p:nvPr/>
              </p:nvSpPr>
              <p:spPr bwMode="auto">
                <a:xfrm>
                  <a:off x="1960" y="3514"/>
                  <a:ext cx="41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55" name="Group 169"/>
              <p:cNvGrpSpPr>
                <a:grpSpLocks/>
              </p:cNvGrpSpPr>
              <p:nvPr/>
            </p:nvGrpSpPr>
            <p:grpSpPr bwMode="auto">
              <a:xfrm>
                <a:off x="2370" y="3514"/>
                <a:ext cx="410" cy="403"/>
                <a:chOff x="2370" y="3514"/>
                <a:chExt cx="410" cy="403"/>
              </a:xfrm>
            </p:grpSpPr>
            <p:sp>
              <p:nvSpPr>
                <p:cNvPr id="89140" name="Rectangle 52"/>
                <p:cNvSpPr>
                  <a:spLocks noChangeArrowheads="1"/>
                </p:cNvSpPr>
                <p:nvPr/>
              </p:nvSpPr>
              <p:spPr bwMode="auto">
                <a:xfrm>
                  <a:off x="2413" y="3514"/>
                  <a:ext cx="328" cy="4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anchor="ctr"/>
                <a:lstStyle/>
                <a:p>
                  <a:pPr algn="ctr">
                    <a:defRPr/>
                  </a:pPr>
                  <a:r>
                    <a:rPr lang="pl-PL" b="1" dirty="0" smtClean="0">
                      <a:latin typeface="+mj-lt"/>
                      <a:cs typeface="Times New Roman" pitchFamily="18" charset="0"/>
                    </a:rPr>
                    <a:t>3</a:t>
                  </a:r>
                  <a:endParaRPr lang="pl-PL" b="1" dirty="0">
                    <a:latin typeface="+mj-lt"/>
                    <a:cs typeface="Times New Roman" pitchFamily="18" charset="0"/>
                  </a:endParaRPr>
                </a:p>
              </p:txBody>
            </p:sp>
            <p:sp>
              <p:nvSpPr>
                <p:cNvPr id="89256" name="Rectangle 168"/>
                <p:cNvSpPr>
                  <a:spLocks noChangeArrowheads="1"/>
                </p:cNvSpPr>
                <p:nvPr/>
              </p:nvSpPr>
              <p:spPr bwMode="auto">
                <a:xfrm>
                  <a:off x="2370" y="3514"/>
                  <a:ext cx="41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</p:grpSp>
          <p:grpSp>
            <p:nvGrpSpPr>
              <p:cNvPr id="51256" name="Group 173"/>
              <p:cNvGrpSpPr>
                <a:grpSpLocks/>
              </p:cNvGrpSpPr>
              <p:nvPr/>
            </p:nvGrpSpPr>
            <p:grpSpPr bwMode="auto">
              <a:xfrm>
                <a:off x="2780" y="3514"/>
                <a:ext cx="556" cy="403"/>
                <a:chOff x="2780" y="3514"/>
                <a:chExt cx="556" cy="403"/>
              </a:xfrm>
            </p:grpSpPr>
            <p:sp>
              <p:nvSpPr>
                <p:cNvPr id="89260" name="Rectangle 172"/>
                <p:cNvSpPr>
                  <a:spLocks noChangeArrowheads="1"/>
                </p:cNvSpPr>
                <p:nvPr/>
              </p:nvSpPr>
              <p:spPr bwMode="auto">
                <a:xfrm>
                  <a:off x="2780" y="3514"/>
                  <a:ext cx="556" cy="403"/>
                </a:xfrm>
                <a:prstGeom prst="rect">
                  <a:avLst/>
                </a:prstGeom>
                <a:solidFill>
                  <a:srgbClr val="FFFF99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pl-PL" sz="2800" b="1">
                    <a:latin typeface="+mj-lt"/>
                  </a:endParaRPr>
                </a:p>
              </p:txBody>
            </p:sp>
            <p:grpSp>
              <p:nvGrpSpPr>
                <p:cNvPr id="51258" name="Group 171"/>
                <p:cNvGrpSpPr>
                  <a:grpSpLocks/>
                </p:cNvGrpSpPr>
                <p:nvPr/>
              </p:nvGrpSpPr>
              <p:grpSpPr bwMode="auto">
                <a:xfrm>
                  <a:off x="2780" y="3514"/>
                  <a:ext cx="556" cy="403"/>
                  <a:chOff x="2780" y="3514"/>
                  <a:chExt cx="556" cy="403"/>
                </a:xfrm>
              </p:grpSpPr>
              <p:sp>
                <p:nvSpPr>
                  <p:cNvPr id="89141" name="Rectangle 53"/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3514"/>
                    <a:ext cx="474" cy="403"/>
                  </a:xfrm>
                  <a:prstGeom prst="rect">
                    <a:avLst/>
                  </a:prstGeom>
                  <a:solidFill>
                    <a:srgbClr val="FFFF99"/>
                  </a:solidFill>
                  <a:ln w="9525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anchor="ctr"/>
                  <a:lstStyle/>
                  <a:p>
                    <a:pPr algn="ctr">
                      <a:defRPr/>
                    </a:pPr>
                    <a:r>
                      <a:rPr lang="pl-PL" b="1" dirty="0">
                        <a:solidFill>
                          <a:schemeClr val="bg1"/>
                        </a:solidFill>
                        <a:latin typeface="+mj-lt"/>
                        <a:cs typeface="Times New Roman" pitchFamily="18" charset="0"/>
                      </a:rPr>
                      <a:t>&gt; 0,05</a:t>
                    </a:r>
                  </a:p>
                  <a:p>
                    <a:pPr algn="ctr" eaLnBrk="0" hangingPunct="0">
                      <a:defRPr/>
                    </a:pPr>
                    <a:endParaRPr lang="pl-PL" sz="2800" b="1" dirty="0">
                      <a:latin typeface="+mj-lt"/>
                    </a:endParaRPr>
                  </a:p>
                </p:txBody>
              </p:sp>
              <p:sp>
                <p:nvSpPr>
                  <p:cNvPr id="89258" name="Rectangle 170"/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3514"/>
                    <a:ext cx="556" cy="403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>
                      <a:defRPr/>
                    </a:pPr>
                    <a:endParaRPr lang="pl-PL" sz="2800" b="1">
                      <a:latin typeface="+mj-lt"/>
                    </a:endParaRPr>
                  </a:p>
                </p:txBody>
              </p:sp>
            </p:grpSp>
          </p:grpSp>
        </p:grpSp>
        <p:sp>
          <p:nvSpPr>
            <p:cNvPr id="89263" name="Rectangle 175"/>
            <p:cNvSpPr>
              <a:spLocks noChangeArrowheads="1"/>
            </p:cNvSpPr>
            <p:nvPr/>
          </p:nvSpPr>
          <p:spPr bwMode="auto">
            <a:xfrm>
              <a:off x="-3" y="-3"/>
              <a:ext cx="3342" cy="3923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pl-PL" sz="2800" b="1"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8633738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04800"/>
            <a:ext cx="8713093" cy="1431925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b="1" dirty="0" smtClean="0">
                <a:solidFill>
                  <a:schemeClr val="tx1"/>
                </a:solidFill>
              </a:rPr>
              <a:t>Wnioski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sz="1800" i="1" dirty="0" smtClean="0"/>
              <a:t>(</a:t>
            </a:r>
            <a:r>
              <a:rPr lang="pl-PL" sz="1800" i="1" dirty="0" err="1" smtClean="0"/>
              <a:t>Augustyniuk</a:t>
            </a:r>
            <a:r>
              <a:rPr lang="pl-PL" sz="1800" i="1" dirty="0" smtClean="0"/>
              <a:t>)</a:t>
            </a:r>
            <a:endParaRPr lang="pl-PL" sz="1800" i="1" dirty="0">
              <a:solidFill>
                <a:schemeClr val="tx1"/>
              </a:solidFill>
            </a:endParaRP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8532812" cy="4752677"/>
          </a:xfrm>
        </p:spPr>
        <p:txBody>
          <a:bodyPr>
            <a:normAutofit fontScale="77500" lnSpcReduction="20000"/>
          </a:bodyPr>
          <a:lstStyle/>
          <a:p>
            <a:pPr marL="68580" indent="0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CAFF33"/>
              </a:buClr>
              <a:buSzTx/>
              <a:buNone/>
              <a:defRPr/>
            </a:pPr>
            <a:r>
              <a:rPr lang="pl-PL" sz="2600" dirty="0">
                <a:latin typeface="+mj-lt"/>
              </a:rPr>
              <a:t>Istnieje duża potrzeba wprowadzenia edukacji poporodowej </a:t>
            </a:r>
            <a:br>
              <a:rPr lang="pl-PL" sz="2600" dirty="0">
                <a:latin typeface="+mj-lt"/>
              </a:rPr>
            </a:br>
            <a:r>
              <a:rPr lang="pl-PL" sz="2600" dirty="0">
                <a:latin typeface="+mj-lt"/>
              </a:rPr>
              <a:t>w oddziały neonatologiczno – położnicze.</a:t>
            </a:r>
          </a:p>
          <a:p>
            <a:pPr marL="68580" indent="0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CAFF33"/>
              </a:buClr>
              <a:buSzTx/>
              <a:buNone/>
              <a:defRPr/>
            </a:pPr>
            <a:endParaRPr lang="pl-PL" sz="2600" dirty="0">
              <a:latin typeface="+mj-lt"/>
            </a:endParaRPr>
          </a:p>
          <a:p>
            <a:pPr marL="68580" indent="0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CAFF33"/>
              </a:buClr>
              <a:buSzTx/>
              <a:buNone/>
              <a:defRPr/>
            </a:pPr>
            <a:r>
              <a:rPr lang="pl-PL" sz="2600" dirty="0">
                <a:latin typeface="+mj-lt"/>
              </a:rPr>
              <a:t>W opinii badanych kobiet osobą edukatora powinna być położna.</a:t>
            </a:r>
            <a:br>
              <a:rPr lang="pl-PL" sz="2600" dirty="0">
                <a:latin typeface="+mj-lt"/>
              </a:rPr>
            </a:br>
            <a:endParaRPr lang="pl-PL" sz="2600" dirty="0">
              <a:latin typeface="+mj-lt"/>
            </a:endParaRPr>
          </a:p>
          <a:p>
            <a:pPr marL="68580" indent="0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CAFF33"/>
              </a:buClr>
              <a:buSzTx/>
              <a:buNone/>
              <a:defRPr/>
            </a:pPr>
            <a:r>
              <a:rPr lang="pl-PL" sz="2600" dirty="0">
                <a:latin typeface="+mj-lt"/>
              </a:rPr>
              <a:t>Kobiety edukowane w Szkole Matek dłużej karmią swoje dzieci piersią.</a:t>
            </a:r>
            <a:br>
              <a:rPr lang="pl-PL" sz="2600" dirty="0">
                <a:latin typeface="+mj-lt"/>
              </a:rPr>
            </a:br>
            <a:endParaRPr lang="pl-PL" sz="2600" dirty="0">
              <a:latin typeface="+mj-lt"/>
            </a:endParaRPr>
          </a:p>
          <a:p>
            <a:pPr marL="68580" indent="0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CAFF33"/>
              </a:buClr>
              <a:buSzTx/>
              <a:buNone/>
              <a:defRPr/>
            </a:pPr>
            <a:r>
              <a:rPr lang="pl-PL" sz="2600" dirty="0">
                <a:latin typeface="+mj-lt"/>
              </a:rPr>
              <a:t>Znajomość zagadnień dotyczących pielęgnacji dziecka jest większa w grupie kobiet edukowanych w Szkole Matek.</a:t>
            </a:r>
          </a:p>
          <a:p>
            <a:pPr marL="68580" indent="0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CAFF33"/>
              </a:buClr>
              <a:buSzTx/>
              <a:buNone/>
              <a:defRPr/>
            </a:pPr>
            <a:endParaRPr lang="pl-PL" sz="2600" dirty="0">
              <a:latin typeface="+mj-lt"/>
            </a:endParaRPr>
          </a:p>
          <a:p>
            <a:pPr marL="68580" indent="0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CAFF33"/>
              </a:buClr>
              <a:buSzTx/>
              <a:buNone/>
              <a:defRPr/>
            </a:pPr>
            <a:r>
              <a:rPr lang="pl-PL" sz="2600" dirty="0">
                <a:latin typeface="+mj-lt"/>
              </a:rPr>
              <a:t>U kobiet edukowanych w Szkole Matek rzadziej występują problemy laktacyjne, problemy  związane z pielęgnacją dziecka oraz z okresem połogu.</a:t>
            </a:r>
            <a:br>
              <a:rPr lang="pl-PL" sz="2600" dirty="0">
                <a:latin typeface="+mj-lt"/>
              </a:rPr>
            </a:br>
            <a:endParaRPr lang="pl-PL" sz="2600" dirty="0">
              <a:latin typeface="+mj-lt"/>
            </a:endParaRPr>
          </a:p>
          <a:p>
            <a:pPr marL="68580" indent="0" eaLnBrk="1" fontAlgn="auto" hangingPunct="1">
              <a:lnSpc>
                <a:spcPct val="110000"/>
              </a:lnSpc>
              <a:spcBef>
                <a:spcPct val="0"/>
              </a:spcBef>
              <a:spcAft>
                <a:spcPts val="0"/>
              </a:spcAft>
              <a:buClr>
                <a:srgbClr val="CAFF33"/>
              </a:buClr>
              <a:buSzTx/>
              <a:buNone/>
              <a:defRPr/>
            </a:pPr>
            <a:r>
              <a:rPr lang="pl-PL" sz="2600" dirty="0">
                <a:latin typeface="+mj-lt"/>
              </a:rPr>
              <a:t>Umiejętność radzenia sobie z problemami laktacyjnymi, pielęgnacyjnymi dotyczącymi dziecka i okresu połogu jest zdecydowanie większa w grupie kobiet edukowanych w Szkole Matek</a:t>
            </a:r>
            <a:r>
              <a:rPr lang="pl-PL" sz="2600" dirty="0" smtClean="0">
                <a:latin typeface="+mj-lt"/>
              </a:rPr>
              <a:t>.</a:t>
            </a:r>
            <a:endParaRPr lang="pl-PL" sz="1800" dirty="0">
              <a:latin typeface="Arial" charset="0"/>
            </a:endParaRP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AFF33"/>
              </a:buClr>
              <a:buSzTx/>
              <a:buFont typeface="Wingdings" pitchFamily="2" charset="2"/>
              <a:buChar char="§"/>
              <a:defRPr/>
            </a:pPr>
            <a:endParaRPr lang="pl-PL" sz="2000" dirty="0">
              <a:latin typeface="Arial" charset="0"/>
            </a:endParaRP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AFF33"/>
              </a:buClr>
              <a:buSzTx/>
              <a:buFont typeface="Wingdings" pitchFamily="2" charset="2"/>
              <a:buChar char="§"/>
              <a:defRPr/>
            </a:pPr>
            <a:endParaRPr lang="pl-PL" sz="2000" dirty="0">
              <a:latin typeface="Arial" charset="0"/>
            </a:endParaRPr>
          </a:p>
          <a:p>
            <a:pPr marL="411480" eaLnBrk="1" fontAlgn="auto" hangingPunct="1">
              <a:lnSpc>
                <a:spcPct val="80000"/>
              </a:lnSpc>
              <a:spcAft>
                <a:spcPts val="0"/>
              </a:spcAft>
              <a:buClr>
                <a:srgbClr val="CAFF33"/>
              </a:buClr>
              <a:buSzTx/>
              <a:buFont typeface="Wingdings" pitchFamily="2" charset="2"/>
              <a:buChar char="§"/>
              <a:defRPr/>
            </a:pPr>
            <a:endParaRPr lang="pl-PL" sz="2000" dirty="0">
              <a:latin typeface="Arial" charset="0"/>
            </a:endParaRPr>
          </a:p>
        </p:txBody>
      </p:sp>
      <p:sp>
        <p:nvSpPr>
          <p:cNvPr id="68612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4EEEB2E-0429-43DF-9F54-F16CDC30139C}" type="slidenum">
              <a:rPr lang="pl-PL" sz="1200" smtClean="0">
                <a:solidFill>
                  <a:schemeClr val="tx2"/>
                </a:solidFill>
              </a:rPr>
              <a:pPr eaLnBrk="1" hangingPunct="1"/>
              <a:t>8</a:t>
            </a:fld>
            <a:endParaRPr lang="pl-PL" sz="120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259985"/>
      </p:ext>
    </p:extLst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10 zasad bezpieczeństwa dziecka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sz="2000" dirty="0"/>
              <a:t>Stała bliskość matki i dziecka </a:t>
            </a:r>
            <a:r>
              <a:rPr lang="pl-PL" sz="2000" dirty="0" smtClean="0"/>
              <a:t>jest warunkiem prawidłowego rozwoju i karmienia piersią. Karmienie piersią jest naturalną i najlepszą formą żywienia noworodka i niemowlęcia</a:t>
            </a:r>
          </a:p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sz="2000" dirty="0" smtClean="0"/>
              <a:t>Masaż noworodka, kangurowanie, śpiewanie kołysanek jest formą dialogu, źródłem bezpieczeństwa i satysfakcji dla dziecka i rodziców, oraz pobudza laktację</a:t>
            </a:r>
          </a:p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sz="2000" dirty="0" smtClean="0"/>
              <a:t>Aby </a:t>
            </a:r>
            <a:r>
              <a:rPr lang="pl-PL" sz="2000" dirty="0"/>
              <a:t>przeciwdziałać bezdechom nocnym noworodka i niemowlęcia powinno ono spać na plecach, z nieskrępowanymi rękami, na twardym podłożu, w wietrzonym </a:t>
            </a:r>
            <a:r>
              <a:rPr lang="pl-PL" sz="2000" dirty="0" smtClean="0"/>
              <a:t>pokoju</a:t>
            </a:r>
            <a:endParaRPr lang="pl-PL" sz="2000" dirty="0"/>
          </a:p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sz="2000" dirty="0"/>
              <a:t>Obowiązuje sucha pielęgnacja pępka, w razie wystąpienia obrzęku, zaczerwienienia, złowonnego zapachu, wysięku i bolesności należy zastosować preparat odkażający z </a:t>
            </a:r>
            <a:r>
              <a:rPr lang="pl-PL" sz="2000" dirty="0" err="1"/>
              <a:t>chlorheksydyną</a:t>
            </a:r>
            <a:r>
              <a:rPr lang="pl-PL" sz="2000" dirty="0"/>
              <a:t> i skonsultować się z </a:t>
            </a:r>
            <a:r>
              <a:rPr lang="pl-PL" sz="2000" dirty="0" smtClean="0"/>
              <a:t>lekarzem</a:t>
            </a:r>
            <a:endParaRPr lang="pl-PL" sz="2000" dirty="0"/>
          </a:p>
          <a:p>
            <a:pPr>
              <a:buClr>
                <a:schemeClr val="bg1">
                  <a:lumMod val="75000"/>
                </a:schemeClr>
              </a:buClr>
              <a:buSzPct val="150000"/>
            </a:pPr>
            <a:r>
              <a:rPr lang="pl-PL" sz="2000" dirty="0"/>
              <a:t>W razie pojawienia się wysiłku oddechowego, stękania i przyspieszonego oddechu do 50/min. należy skontaktować się z </a:t>
            </a:r>
            <a:r>
              <a:rPr lang="pl-PL" sz="2000" dirty="0" smtClean="0"/>
              <a:t>lekarzem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TC101790492[[fn=Szkicownik]]</Template>
  <TotalTime>4049</TotalTime>
  <Words>1276</Words>
  <Application>Microsoft Office PowerPoint</Application>
  <PresentationFormat>Pokaz na ekranie (4:3)</PresentationFormat>
  <Paragraphs>188</Paragraphs>
  <Slides>21</Slides>
  <Notes>5</Notes>
  <HiddenSlides>0</HiddenSlides>
  <MMClips>0</MMClips>
  <ScaleCrop>false</ScaleCrop>
  <HeadingPairs>
    <vt:vector size="6" baseType="variant">
      <vt:variant>
        <vt:lpstr>Używane czcionki</vt:lpstr>
      </vt:variant>
      <vt:variant>
        <vt:i4>8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30" baseType="lpstr">
      <vt:lpstr>Aharoni</vt:lpstr>
      <vt:lpstr>Arial</vt:lpstr>
      <vt:lpstr>Arial Narrow</vt:lpstr>
      <vt:lpstr>Bodoni MT Condensed</vt:lpstr>
      <vt:lpstr>Brush Script MT</vt:lpstr>
      <vt:lpstr>Calibri</vt:lpstr>
      <vt:lpstr>Times New Roman</vt:lpstr>
      <vt:lpstr>Wingdings</vt:lpstr>
      <vt:lpstr>Motyw pakietu Office</vt:lpstr>
      <vt:lpstr>Edukacja poporodowa</vt:lpstr>
      <vt:lpstr>Edukacja okołoporodowa</vt:lpstr>
      <vt:lpstr>Wolfgang Amadeusz Mozart (ur. 27 stycznia 1756 w Salzburgu, zm. 5 grudnia 1791 w Wiedniu)</vt:lpstr>
      <vt:lpstr>Znaczenie edukacji dla zapobiegania SIDS</vt:lpstr>
      <vt:lpstr>Znaczenie edukacji dla bezpieczeństwa</vt:lpstr>
      <vt:lpstr>Zabobony czy wiedza? Dr Piotr Wysokiński dane z woj. Zachodniopomorskiego, wielkopolskiego i świętkorzyskiego</vt:lpstr>
      <vt:lpstr>Czego oczekują matki w edukacji poporodowej (Wg. K.Augustyniuk)</vt:lpstr>
      <vt:lpstr>Wnioski (Augustyniuk)</vt:lpstr>
      <vt:lpstr>10 zasad bezpieczeństwa dziecka</vt:lpstr>
      <vt:lpstr>c.d. zasad bezepieczeństwa dziecka</vt:lpstr>
      <vt:lpstr>10 zasad bezpieczeństwa matki</vt:lpstr>
      <vt:lpstr>„Rodzina Arlekina” (Pablo Piccaso, 1905) </vt:lpstr>
      <vt:lpstr>Narzędzia poznawcze</vt:lpstr>
      <vt:lpstr>Karmienie piersią a bonding</vt:lpstr>
      <vt:lpstr>Znaczenie edukacji poporodowej</vt:lpstr>
      <vt:lpstr>Edukacja rodziców wcześniaka</vt:lpstr>
      <vt:lpstr>Edukacja daje korzyści ekonomiczne</vt:lpstr>
      <vt:lpstr>Cele Szkoła Matek i Ojców</vt:lpstr>
      <vt:lpstr>Norah Jones „Rosie’s Lullaby”</vt:lpstr>
      <vt:lpstr>Order Serca Matki i Pupy Noworodka</vt:lpstr>
      <vt:lpstr>Zapraszam na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Znaczenie edukacji poporodowej dla bezpieczeństwa matki i dziecka</dc:title>
  <dc:creator>KPN</dc:creator>
  <cp:lastModifiedBy>Jacek Rudnicki</cp:lastModifiedBy>
  <cp:revision>18</cp:revision>
  <dcterms:created xsi:type="dcterms:W3CDTF">2012-05-04T14:59:01Z</dcterms:created>
  <dcterms:modified xsi:type="dcterms:W3CDTF">2013-12-01T07:22:17Z</dcterms:modified>
</cp:coreProperties>
</file>